
<file path=[Content_Types].xml><?xml version="1.0" encoding="utf-8"?>
<Types xmlns="http://schemas.openxmlformats.org/package/2006/content-types">
  <Default Extension="emf" ContentType="image/x-emf"/>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00" r:id="rId2"/>
  </p:sldMasterIdLst>
  <p:notesMasterIdLst>
    <p:notesMasterId r:id="rId21"/>
  </p:notesMasterIdLst>
  <p:sldIdLst>
    <p:sldId id="256" r:id="rId3"/>
    <p:sldId id="712" r:id="rId4"/>
    <p:sldId id="714" r:id="rId5"/>
    <p:sldId id="322" r:id="rId6"/>
    <p:sldId id="373" r:id="rId7"/>
    <p:sldId id="386" r:id="rId8"/>
    <p:sldId id="385" r:id="rId9"/>
    <p:sldId id="396" r:id="rId10"/>
    <p:sldId id="397" r:id="rId11"/>
    <p:sldId id="387" r:id="rId12"/>
    <p:sldId id="388" r:id="rId13"/>
    <p:sldId id="389" r:id="rId14"/>
    <p:sldId id="390" r:id="rId15"/>
    <p:sldId id="391" r:id="rId16"/>
    <p:sldId id="392" r:id="rId17"/>
    <p:sldId id="393" r:id="rId18"/>
    <p:sldId id="395" r:id="rId19"/>
    <p:sldId id="38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458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62"/>
    <p:restoredTop sz="98053"/>
  </p:normalViewPr>
  <p:slideViewPr>
    <p:cSldViewPr snapToGrid="0" snapToObjects="1">
      <p:cViewPr varScale="1">
        <p:scale>
          <a:sx n="74" d="100"/>
          <a:sy n="74" d="100"/>
        </p:scale>
        <p:origin x="1099" y="283"/>
      </p:cViewPr>
      <p:guideLst/>
    </p:cSldViewPr>
  </p:slideViewPr>
  <p:outlineViewPr>
    <p:cViewPr>
      <p:scale>
        <a:sx n="33" d="100"/>
        <a:sy n="33" d="100"/>
      </p:scale>
      <p:origin x="0" y="-6040"/>
    </p:cViewPr>
  </p:outlin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2F199F-8306-42EA-82F1-BF3A5A9A276E}"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en-US"/>
        </a:p>
      </dgm:t>
    </dgm:pt>
    <dgm:pt modelId="{6381C5FC-C749-46C3-A25A-CB93183C3E91}">
      <dgm:prSet phldrT="[Text]"/>
      <dgm:spPr/>
      <dgm:t>
        <a:bodyPr/>
        <a:lstStyle/>
        <a:p>
          <a:r>
            <a:rPr lang="en-US" dirty="0">
              <a:latin typeface="Gentona Light"/>
            </a:rPr>
            <a:t>Research Security</a:t>
          </a:r>
        </a:p>
      </dgm:t>
    </dgm:pt>
    <dgm:pt modelId="{33513F97-B600-458B-A9C1-9181CE53E90A}" type="parTrans" cxnId="{F8CF85D6-0907-48E7-ADC0-A1B81B0AAE3E}">
      <dgm:prSet/>
      <dgm:spPr/>
      <dgm:t>
        <a:bodyPr/>
        <a:lstStyle/>
        <a:p>
          <a:endParaRPr lang="en-US"/>
        </a:p>
      </dgm:t>
    </dgm:pt>
    <dgm:pt modelId="{426241BA-CD2F-497D-B031-EF7D85943B3D}" type="sibTrans" cxnId="{F8CF85D6-0907-48E7-ADC0-A1B81B0AAE3E}">
      <dgm:prSet/>
      <dgm:spPr/>
      <dgm:t>
        <a:bodyPr/>
        <a:lstStyle/>
        <a:p>
          <a:endParaRPr lang="en-US"/>
        </a:p>
      </dgm:t>
    </dgm:pt>
    <dgm:pt modelId="{605F6C7E-C5D1-49B0-BD4B-E508708D82A3}">
      <dgm:prSet/>
      <dgm:spPr/>
      <dgm:t>
        <a:bodyPr/>
        <a:lstStyle/>
        <a:p>
          <a:r>
            <a:rPr lang="en-US" dirty="0">
              <a:latin typeface="Gentona Light"/>
            </a:rPr>
            <a:t>International Engagements &amp; Collaborations</a:t>
          </a:r>
        </a:p>
      </dgm:t>
    </dgm:pt>
    <dgm:pt modelId="{40A04C6B-1343-49C1-B328-58D25C78EF71}" type="parTrans" cxnId="{4C18B930-99BE-46FF-8AB6-C08A67ABCA2F}">
      <dgm:prSet/>
      <dgm:spPr/>
      <dgm:t>
        <a:bodyPr/>
        <a:lstStyle/>
        <a:p>
          <a:endParaRPr lang="en-US"/>
        </a:p>
      </dgm:t>
    </dgm:pt>
    <dgm:pt modelId="{A0244ED0-454F-4F5A-A938-3C4C22937293}" type="sibTrans" cxnId="{4C18B930-99BE-46FF-8AB6-C08A67ABCA2F}">
      <dgm:prSet/>
      <dgm:spPr/>
      <dgm:t>
        <a:bodyPr/>
        <a:lstStyle/>
        <a:p>
          <a:endParaRPr lang="en-US"/>
        </a:p>
      </dgm:t>
    </dgm:pt>
    <dgm:pt modelId="{974E035A-AE77-40A6-AABA-8A28995914B9}">
      <dgm:prSet/>
      <dgm:spPr/>
      <dgm:t>
        <a:bodyPr/>
        <a:lstStyle/>
        <a:p>
          <a:r>
            <a:rPr lang="en-US" dirty="0">
              <a:latin typeface="Gentona Light"/>
            </a:rPr>
            <a:t>Export Controls</a:t>
          </a:r>
        </a:p>
      </dgm:t>
    </dgm:pt>
    <dgm:pt modelId="{BC23028F-76A7-4C69-9F54-7EEB680D9754}" type="parTrans" cxnId="{6746B996-5EAA-46E4-AE9D-D97F6FD3F547}">
      <dgm:prSet/>
      <dgm:spPr/>
      <dgm:t>
        <a:bodyPr/>
        <a:lstStyle/>
        <a:p>
          <a:endParaRPr lang="en-US"/>
        </a:p>
      </dgm:t>
    </dgm:pt>
    <dgm:pt modelId="{FBC6EC2D-291A-4FD9-8E38-45D4D78D6E8B}" type="sibTrans" cxnId="{6746B996-5EAA-46E4-AE9D-D97F6FD3F547}">
      <dgm:prSet/>
      <dgm:spPr/>
      <dgm:t>
        <a:bodyPr/>
        <a:lstStyle/>
        <a:p>
          <a:endParaRPr lang="en-US"/>
        </a:p>
      </dgm:t>
    </dgm:pt>
    <dgm:pt modelId="{103588A2-4925-4630-8926-6B6E2D4FB32C}">
      <dgm:prSet/>
      <dgm:spPr/>
      <dgm:t>
        <a:bodyPr/>
        <a:lstStyle/>
        <a:p>
          <a:r>
            <a:rPr lang="en-US">
              <a:latin typeface="Gentona Light"/>
            </a:rPr>
            <a:t>Undue Foreign Influence</a:t>
          </a:r>
          <a:endParaRPr lang="en-US" dirty="0">
            <a:latin typeface="Gentona Light"/>
          </a:endParaRPr>
        </a:p>
      </dgm:t>
    </dgm:pt>
    <dgm:pt modelId="{7E62AF0E-691B-48B6-B358-69487FCB9B4C}" type="parTrans" cxnId="{EC4BC783-B456-46E0-9ACE-574A6A57E6C9}">
      <dgm:prSet/>
      <dgm:spPr/>
      <dgm:t>
        <a:bodyPr/>
        <a:lstStyle/>
        <a:p>
          <a:endParaRPr lang="en-US"/>
        </a:p>
      </dgm:t>
    </dgm:pt>
    <dgm:pt modelId="{B07D92BB-D758-49E9-9578-911E7B2D34F1}" type="sibTrans" cxnId="{EC4BC783-B456-46E0-9ACE-574A6A57E6C9}">
      <dgm:prSet/>
      <dgm:spPr/>
      <dgm:t>
        <a:bodyPr/>
        <a:lstStyle/>
        <a:p>
          <a:endParaRPr lang="en-US"/>
        </a:p>
      </dgm:t>
    </dgm:pt>
    <dgm:pt modelId="{B635666D-79C1-409A-A514-D857129517E8}">
      <dgm:prSet/>
      <dgm:spPr/>
      <dgm:t>
        <a:bodyPr/>
        <a:lstStyle/>
        <a:p>
          <a:r>
            <a:rPr lang="en-US" dirty="0">
              <a:latin typeface="Gentona Light"/>
            </a:rPr>
            <a:t>State Statute Compliance </a:t>
          </a:r>
        </a:p>
      </dgm:t>
    </dgm:pt>
    <dgm:pt modelId="{93422EBF-63F4-4061-A004-F8F06398F0D5}" type="parTrans" cxnId="{6E3B10F7-CE37-4FD0-80C2-AE3F3E47CC87}">
      <dgm:prSet/>
      <dgm:spPr/>
      <dgm:t>
        <a:bodyPr/>
        <a:lstStyle/>
        <a:p>
          <a:endParaRPr lang="en-US"/>
        </a:p>
      </dgm:t>
    </dgm:pt>
    <dgm:pt modelId="{C16B5154-4E49-459E-9F7C-46EBE6EDFB14}" type="sibTrans" cxnId="{6E3B10F7-CE37-4FD0-80C2-AE3F3E47CC87}">
      <dgm:prSet/>
      <dgm:spPr/>
      <dgm:t>
        <a:bodyPr/>
        <a:lstStyle/>
        <a:p>
          <a:endParaRPr lang="en-US"/>
        </a:p>
      </dgm:t>
    </dgm:pt>
    <dgm:pt modelId="{7190A149-E038-4AED-BB04-0E0DEFBF27AC}">
      <dgm:prSet/>
      <dgm:spPr/>
      <dgm:t>
        <a:bodyPr/>
        <a:lstStyle/>
        <a:p>
          <a:r>
            <a:rPr lang="en-US">
              <a:latin typeface="Gentona Light"/>
            </a:rPr>
            <a:t>Conflicts of Interest</a:t>
          </a:r>
          <a:endParaRPr lang="en-US" dirty="0">
            <a:latin typeface="Gentona Light"/>
          </a:endParaRPr>
        </a:p>
      </dgm:t>
    </dgm:pt>
    <dgm:pt modelId="{A95E64A6-B451-47FA-B77A-E403FF7631B1}" type="parTrans" cxnId="{F647D99B-4EEA-47FB-AA68-785238F748BE}">
      <dgm:prSet/>
      <dgm:spPr/>
      <dgm:t>
        <a:bodyPr/>
        <a:lstStyle/>
        <a:p>
          <a:endParaRPr lang="en-US"/>
        </a:p>
      </dgm:t>
    </dgm:pt>
    <dgm:pt modelId="{1F9CDAE2-639E-410A-8386-1A44DE1315B1}" type="sibTrans" cxnId="{F647D99B-4EEA-47FB-AA68-785238F748BE}">
      <dgm:prSet/>
      <dgm:spPr/>
      <dgm:t>
        <a:bodyPr/>
        <a:lstStyle/>
        <a:p>
          <a:endParaRPr lang="en-US"/>
        </a:p>
      </dgm:t>
    </dgm:pt>
    <dgm:pt modelId="{E5EF468E-2612-4CC1-BCB5-32638406B18E}">
      <dgm:prSet/>
      <dgm:spPr/>
      <dgm:t>
        <a:bodyPr/>
        <a:lstStyle/>
        <a:p>
          <a:r>
            <a:rPr lang="en-US" dirty="0">
              <a:latin typeface="Gentona Light"/>
            </a:rPr>
            <a:t>Outside Activity Prior Approvals</a:t>
          </a:r>
        </a:p>
      </dgm:t>
    </dgm:pt>
    <dgm:pt modelId="{950761FC-754D-4AC6-9B6E-CFCC787D8E7F}" type="parTrans" cxnId="{96F8FA66-A67F-4DC4-AE57-E506FF932EE4}">
      <dgm:prSet/>
      <dgm:spPr/>
      <dgm:t>
        <a:bodyPr/>
        <a:lstStyle/>
        <a:p>
          <a:endParaRPr lang="en-US"/>
        </a:p>
      </dgm:t>
    </dgm:pt>
    <dgm:pt modelId="{F1E71B4C-0AD7-41F3-9A3F-D6499E1B7430}" type="sibTrans" cxnId="{96F8FA66-A67F-4DC4-AE57-E506FF932EE4}">
      <dgm:prSet/>
      <dgm:spPr/>
      <dgm:t>
        <a:bodyPr/>
        <a:lstStyle/>
        <a:p>
          <a:endParaRPr lang="en-US"/>
        </a:p>
      </dgm:t>
    </dgm:pt>
    <dgm:pt modelId="{904AE3F1-21E9-40EB-BA52-6EC906C6E430}">
      <dgm:prSet/>
      <dgm:spPr/>
      <dgm:t>
        <a:bodyPr/>
        <a:lstStyle/>
        <a:p>
          <a:r>
            <a:rPr lang="en-US" dirty="0">
              <a:latin typeface="Gentona Light"/>
            </a:rPr>
            <a:t>Conflicts of Interest</a:t>
          </a:r>
        </a:p>
      </dgm:t>
    </dgm:pt>
    <dgm:pt modelId="{8C2B088C-31DE-4388-AB91-99EC1A85F96C}" type="parTrans" cxnId="{4A7CD218-B718-4835-A91C-CF4EE4B8A9BC}">
      <dgm:prSet/>
      <dgm:spPr/>
      <dgm:t>
        <a:bodyPr/>
        <a:lstStyle/>
        <a:p>
          <a:endParaRPr lang="en-US"/>
        </a:p>
      </dgm:t>
    </dgm:pt>
    <dgm:pt modelId="{7E4E43F2-AA68-449F-A49B-CFE750F916A2}" type="sibTrans" cxnId="{4A7CD218-B718-4835-A91C-CF4EE4B8A9BC}">
      <dgm:prSet/>
      <dgm:spPr/>
      <dgm:t>
        <a:bodyPr/>
        <a:lstStyle/>
        <a:p>
          <a:endParaRPr lang="en-US"/>
        </a:p>
      </dgm:t>
    </dgm:pt>
    <dgm:pt modelId="{7BD134A3-D6D3-4B77-B290-60E7E3C3606E}">
      <dgm:prSet/>
      <dgm:spPr/>
      <dgm:t>
        <a:bodyPr/>
        <a:lstStyle/>
        <a:p>
          <a:r>
            <a:rPr lang="en-US">
              <a:latin typeface="Gentona Light"/>
            </a:rPr>
            <a:t>Conflicts of Commitment</a:t>
          </a:r>
          <a:endParaRPr lang="en-US" dirty="0">
            <a:latin typeface="Gentona Light"/>
          </a:endParaRPr>
        </a:p>
      </dgm:t>
    </dgm:pt>
    <dgm:pt modelId="{DF6828ED-4A3F-49BE-AFA8-8603A824795A}" type="parTrans" cxnId="{298EF24A-558E-46A9-A394-2958F05FF386}">
      <dgm:prSet/>
      <dgm:spPr/>
      <dgm:t>
        <a:bodyPr/>
        <a:lstStyle/>
        <a:p>
          <a:endParaRPr lang="en-US"/>
        </a:p>
      </dgm:t>
    </dgm:pt>
    <dgm:pt modelId="{BC1BE087-901D-4A93-B980-2E2883BBFF40}" type="sibTrans" cxnId="{298EF24A-558E-46A9-A394-2958F05FF386}">
      <dgm:prSet/>
      <dgm:spPr/>
      <dgm:t>
        <a:bodyPr/>
        <a:lstStyle/>
        <a:p>
          <a:endParaRPr lang="en-US"/>
        </a:p>
      </dgm:t>
    </dgm:pt>
    <dgm:pt modelId="{475A33AD-D7A3-4544-8460-8AFDE02A1A92}">
      <dgm:prSet/>
      <dgm:spPr/>
      <dgm:t>
        <a:bodyPr/>
        <a:lstStyle/>
        <a:p>
          <a:r>
            <a:rPr lang="en-US">
              <a:latin typeface="Gentona Light"/>
            </a:rPr>
            <a:t>Annual Disclosures</a:t>
          </a:r>
          <a:endParaRPr lang="en-US" dirty="0">
            <a:latin typeface="Gentona Light"/>
          </a:endParaRPr>
        </a:p>
      </dgm:t>
    </dgm:pt>
    <dgm:pt modelId="{91108DCE-4B0F-49E8-8919-74C9DB94F28F}" type="parTrans" cxnId="{4852A4B7-F0D9-4CD9-9212-F940CD10325E}">
      <dgm:prSet/>
      <dgm:spPr/>
      <dgm:t>
        <a:bodyPr/>
        <a:lstStyle/>
        <a:p>
          <a:endParaRPr lang="en-US"/>
        </a:p>
      </dgm:t>
    </dgm:pt>
    <dgm:pt modelId="{799BD516-67C2-48DC-8799-52B5E2AA9EDD}" type="sibTrans" cxnId="{4852A4B7-F0D9-4CD9-9212-F940CD10325E}">
      <dgm:prSet/>
      <dgm:spPr/>
      <dgm:t>
        <a:bodyPr/>
        <a:lstStyle/>
        <a:p>
          <a:endParaRPr lang="en-US"/>
        </a:p>
      </dgm:t>
    </dgm:pt>
    <dgm:pt modelId="{9BCD20F1-D552-4BA2-97D0-48BA8DC628AF}">
      <dgm:prSet/>
      <dgm:spPr/>
      <dgm:t>
        <a:bodyPr/>
        <a:lstStyle/>
        <a:p>
          <a:r>
            <a:rPr lang="en-US" dirty="0">
              <a:latin typeface="Gentona Light"/>
            </a:rPr>
            <a:t>State Statute Exemptions</a:t>
          </a:r>
        </a:p>
      </dgm:t>
    </dgm:pt>
    <dgm:pt modelId="{46CC9A49-F324-4CB5-9A4E-66F52A234AFA}" type="parTrans" cxnId="{77A59A1F-1DD1-46C1-BC78-50FC205E5CB0}">
      <dgm:prSet/>
      <dgm:spPr/>
      <dgm:t>
        <a:bodyPr/>
        <a:lstStyle/>
        <a:p>
          <a:endParaRPr lang="en-US"/>
        </a:p>
      </dgm:t>
    </dgm:pt>
    <dgm:pt modelId="{8CB30A16-504C-4197-87BC-58EA6F3492C8}" type="sibTrans" cxnId="{77A59A1F-1DD1-46C1-BC78-50FC205E5CB0}">
      <dgm:prSet/>
      <dgm:spPr/>
      <dgm:t>
        <a:bodyPr/>
        <a:lstStyle/>
        <a:p>
          <a:endParaRPr lang="en-US"/>
        </a:p>
      </dgm:t>
    </dgm:pt>
    <dgm:pt modelId="{45D3F188-CB1A-4106-BDFC-B5D4FFA54CFA}">
      <dgm:prSet/>
      <dgm:spPr/>
      <dgm:t>
        <a:bodyPr/>
        <a:lstStyle/>
        <a:p>
          <a:r>
            <a:rPr lang="en-US">
              <a:latin typeface="Gentona Light"/>
            </a:rPr>
            <a:t>Research Integrity</a:t>
          </a:r>
          <a:endParaRPr lang="en-US" dirty="0">
            <a:latin typeface="Gentona Light"/>
          </a:endParaRPr>
        </a:p>
      </dgm:t>
    </dgm:pt>
    <dgm:pt modelId="{B0F58488-1ADD-489A-BF0B-E01DB38FE3C0}" type="parTrans" cxnId="{08960D98-905B-461A-9BE3-72E6902A9EEF}">
      <dgm:prSet/>
      <dgm:spPr/>
      <dgm:t>
        <a:bodyPr/>
        <a:lstStyle/>
        <a:p>
          <a:endParaRPr lang="en-US"/>
        </a:p>
      </dgm:t>
    </dgm:pt>
    <dgm:pt modelId="{5C3737D0-3AA4-4EC5-ADD7-2C7640904B8A}" type="sibTrans" cxnId="{08960D98-905B-461A-9BE3-72E6902A9EEF}">
      <dgm:prSet/>
      <dgm:spPr/>
      <dgm:t>
        <a:bodyPr/>
        <a:lstStyle/>
        <a:p>
          <a:endParaRPr lang="en-US"/>
        </a:p>
      </dgm:t>
    </dgm:pt>
    <dgm:pt modelId="{0FEE724E-0044-4491-9162-832979CD40E1}">
      <dgm:prSet/>
      <dgm:spPr/>
      <dgm:t>
        <a:bodyPr/>
        <a:lstStyle/>
        <a:p>
          <a:r>
            <a:rPr lang="en-US" dirty="0">
              <a:latin typeface="Gentona Light"/>
            </a:rPr>
            <a:t>Research Misconduct</a:t>
          </a:r>
        </a:p>
      </dgm:t>
    </dgm:pt>
    <dgm:pt modelId="{6BEAFAF5-F8C7-41C6-9F8D-75F17C0B7D3D}" type="parTrans" cxnId="{8C3E5FDE-C6EB-4888-BCC4-D70545A90503}">
      <dgm:prSet/>
      <dgm:spPr/>
      <dgm:t>
        <a:bodyPr/>
        <a:lstStyle/>
        <a:p>
          <a:endParaRPr lang="en-US"/>
        </a:p>
      </dgm:t>
    </dgm:pt>
    <dgm:pt modelId="{A0C31E4D-5CA6-4EAC-989B-2F773997FD30}" type="sibTrans" cxnId="{8C3E5FDE-C6EB-4888-BCC4-D70545A90503}">
      <dgm:prSet/>
      <dgm:spPr/>
      <dgm:t>
        <a:bodyPr/>
        <a:lstStyle/>
        <a:p>
          <a:endParaRPr lang="en-US"/>
        </a:p>
      </dgm:t>
    </dgm:pt>
    <dgm:pt modelId="{F7086073-4890-4185-A0EA-06C640CAFB3B}">
      <dgm:prSet/>
      <dgm:spPr/>
      <dgm:t>
        <a:bodyPr/>
        <a:lstStyle/>
        <a:p>
          <a:r>
            <a:rPr lang="en-US" dirty="0">
              <a:latin typeface="Gentona Light"/>
            </a:rPr>
            <a:t>Questionable Research Practices</a:t>
          </a:r>
        </a:p>
      </dgm:t>
    </dgm:pt>
    <dgm:pt modelId="{67F079A4-CC54-451E-A1F0-3E7F0C63B093}" type="parTrans" cxnId="{C39577EC-FBE3-4BD5-AA87-220755652E83}">
      <dgm:prSet/>
      <dgm:spPr/>
      <dgm:t>
        <a:bodyPr/>
        <a:lstStyle/>
        <a:p>
          <a:endParaRPr lang="en-US"/>
        </a:p>
      </dgm:t>
    </dgm:pt>
    <dgm:pt modelId="{6F021748-70A4-4A44-86C0-BF05E09B5134}" type="sibTrans" cxnId="{C39577EC-FBE3-4BD5-AA87-220755652E83}">
      <dgm:prSet/>
      <dgm:spPr/>
      <dgm:t>
        <a:bodyPr/>
        <a:lstStyle/>
        <a:p>
          <a:endParaRPr lang="en-US"/>
        </a:p>
      </dgm:t>
    </dgm:pt>
    <dgm:pt modelId="{8A269082-C4E8-4726-B61C-59681D0F7646}">
      <dgm:prSet/>
      <dgm:spPr/>
      <dgm:t>
        <a:bodyPr/>
        <a:lstStyle/>
        <a:p>
          <a:r>
            <a:rPr lang="en-US" dirty="0">
              <a:latin typeface="Gentona Light"/>
            </a:rPr>
            <a:t>Responsible Conduct of Research Training</a:t>
          </a:r>
        </a:p>
      </dgm:t>
    </dgm:pt>
    <dgm:pt modelId="{61196512-1C92-4D2F-8EAE-001DE18B0034}" type="parTrans" cxnId="{E25D901A-6D32-4EAB-A9E6-4196B6E39A72}">
      <dgm:prSet/>
      <dgm:spPr/>
      <dgm:t>
        <a:bodyPr/>
        <a:lstStyle/>
        <a:p>
          <a:endParaRPr lang="en-US"/>
        </a:p>
      </dgm:t>
    </dgm:pt>
    <dgm:pt modelId="{F141B4F5-1F25-4B8D-BE9B-E84B70142F6F}" type="sibTrans" cxnId="{E25D901A-6D32-4EAB-A9E6-4196B6E39A72}">
      <dgm:prSet/>
      <dgm:spPr/>
      <dgm:t>
        <a:bodyPr/>
        <a:lstStyle/>
        <a:p>
          <a:endParaRPr lang="en-US"/>
        </a:p>
      </dgm:t>
    </dgm:pt>
    <dgm:pt modelId="{B1CB4D09-F186-4057-B882-2EB142CB9E97}" type="pres">
      <dgm:prSet presAssocID="{F02F199F-8306-42EA-82F1-BF3A5A9A276E}" presName="Name0" presStyleCnt="0">
        <dgm:presLayoutVars>
          <dgm:dir/>
          <dgm:animLvl val="lvl"/>
          <dgm:resizeHandles val="exact"/>
        </dgm:presLayoutVars>
      </dgm:prSet>
      <dgm:spPr/>
    </dgm:pt>
    <dgm:pt modelId="{B55D4F1D-038B-49BB-8A4B-33C1CA73C700}" type="pres">
      <dgm:prSet presAssocID="{6381C5FC-C749-46C3-A25A-CB93183C3E91}" presName="composite" presStyleCnt="0"/>
      <dgm:spPr/>
    </dgm:pt>
    <dgm:pt modelId="{DA1EA65B-CF26-4546-8680-36757B2EB0C6}" type="pres">
      <dgm:prSet presAssocID="{6381C5FC-C749-46C3-A25A-CB93183C3E91}" presName="parTx" presStyleLbl="alignNode1" presStyleIdx="0" presStyleCnt="3">
        <dgm:presLayoutVars>
          <dgm:chMax val="0"/>
          <dgm:chPref val="0"/>
          <dgm:bulletEnabled val="1"/>
        </dgm:presLayoutVars>
      </dgm:prSet>
      <dgm:spPr/>
    </dgm:pt>
    <dgm:pt modelId="{AD5BD861-3CB0-403A-86D5-439C723C638A}" type="pres">
      <dgm:prSet presAssocID="{6381C5FC-C749-46C3-A25A-CB93183C3E91}" presName="desTx" presStyleLbl="alignAccFollowNode1" presStyleIdx="0" presStyleCnt="3">
        <dgm:presLayoutVars>
          <dgm:bulletEnabled val="1"/>
        </dgm:presLayoutVars>
      </dgm:prSet>
      <dgm:spPr/>
    </dgm:pt>
    <dgm:pt modelId="{625593F9-C29F-4195-B343-39D9CB5FCB65}" type="pres">
      <dgm:prSet presAssocID="{426241BA-CD2F-497D-B031-EF7D85943B3D}" presName="space" presStyleCnt="0"/>
      <dgm:spPr/>
    </dgm:pt>
    <dgm:pt modelId="{F8FB5A17-1A1B-4BC6-8391-BF5FD7212456}" type="pres">
      <dgm:prSet presAssocID="{7190A149-E038-4AED-BB04-0E0DEFBF27AC}" presName="composite" presStyleCnt="0"/>
      <dgm:spPr/>
    </dgm:pt>
    <dgm:pt modelId="{29847BD4-5E40-4E49-AB21-9066270C8040}" type="pres">
      <dgm:prSet presAssocID="{7190A149-E038-4AED-BB04-0E0DEFBF27AC}" presName="parTx" presStyleLbl="alignNode1" presStyleIdx="1" presStyleCnt="3">
        <dgm:presLayoutVars>
          <dgm:chMax val="0"/>
          <dgm:chPref val="0"/>
          <dgm:bulletEnabled val="1"/>
        </dgm:presLayoutVars>
      </dgm:prSet>
      <dgm:spPr/>
    </dgm:pt>
    <dgm:pt modelId="{480FECEA-84E3-4BE7-892F-D2518EE7566F}" type="pres">
      <dgm:prSet presAssocID="{7190A149-E038-4AED-BB04-0E0DEFBF27AC}" presName="desTx" presStyleLbl="alignAccFollowNode1" presStyleIdx="1" presStyleCnt="3">
        <dgm:presLayoutVars>
          <dgm:bulletEnabled val="1"/>
        </dgm:presLayoutVars>
      </dgm:prSet>
      <dgm:spPr/>
    </dgm:pt>
    <dgm:pt modelId="{2D65A03B-7B3C-471B-9993-4AF0B634E055}" type="pres">
      <dgm:prSet presAssocID="{1F9CDAE2-639E-410A-8386-1A44DE1315B1}" presName="space" presStyleCnt="0"/>
      <dgm:spPr/>
    </dgm:pt>
    <dgm:pt modelId="{86774EE9-E9A7-4406-9E16-E6749532F9FB}" type="pres">
      <dgm:prSet presAssocID="{45D3F188-CB1A-4106-BDFC-B5D4FFA54CFA}" presName="composite" presStyleCnt="0"/>
      <dgm:spPr/>
    </dgm:pt>
    <dgm:pt modelId="{6B5DB08B-6292-4350-B8DF-E8BD7C34387B}" type="pres">
      <dgm:prSet presAssocID="{45D3F188-CB1A-4106-BDFC-B5D4FFA54CFA}" presName="parTx" presStyleLbl="alignNode1" presStyleIdx="2" presStyleCnt="3">
        <dgm:presLayoutVars>
          <dgm:chMax val="0"/>
          <dgm:chPref val="0"/>
          <dgm:bulletEnabled val="1"/>
        </dgm:presLayoutVars>
      </dgm:prSet>
      <dgm:spPr/>
    </dgm:pt>
    <dgm:pt modelId="{19B3F1AE-D11A-4F16-BF61-857D5A414B79}" type="pres">
      <dgm:prSet presAssocID="{45D3F188-CB1A-4106-BDFC-B5D4FFA54CFA}" presName="desTx" presStyleLbl="alignAccFollowNode1" presStyleIdx="2" presStyleCnt="3">
        <dgm:presLayoutVars>
          <dgm:bulletEnabled val="1"/>
        </dgm:presLayoutVars>
      </dgm:prSet>
      <dgm:spPr/>
    </dgm:pt>
  </dgm:ptLst>
  <dgm:cxnLst>
    <dgm:cxn modelId="{4A7CD218-B718-4835-A91C-CF4EE4B8A9BC}" srcId="{7190A149-E038-4AED-BB04-0E0DEFBF27AC}" destId="{904AE3F1-21E9-40EB-BA52-6EC906C6E430}" srcOrd="1" destOrd="0" parTransId="{8C2B088C-31DE-4388-AB91-99EC1A85F96C}" sibTransId="{7E4E43F2-AA68-449F-A49B-CFE750F916A2}"/>
    <dgm:cxn modelId="{E25D901A-6D32-4EAB-A9E6-4196B6E39A72}" srcId="{45D3F188-CB1A-4106-BDFC-B5D4FFA54CFA}" destId="{8A269082-C4E8-4726-B61C-59681D0F7646}" srcOrd="2" destOrd="0" parTransId="{61196512-1C92-4D2F-8EAE-001DE18B0034}" sibTransId="{F141B4F5-1F25-4B8D-BE9B-E84B70142F6F}"/>
    <dgm:cxn modelId="{77A59A1F-1DD1-46C1-BC78-50FC205E5CB0}" srcId="{7190A149-E038-4AED-BB04-0E0DEFBF27AC}" destId="{9BCD20F1-D552-4BA2-97D0-48BA8DC628AF}" srcOrd="4" destOrd="0" parTransId="{46CC9A49-F324-4CB5-9A4E-66F52A234AFA}" sibTransId="{8CB30A16-504C-4197-87BC-58EA6F3492C8}"/>
    <dgm:cxn modelId="{4C18B930-99BE-46FF-8AB6-C08A67ABCA2F}" srcId="{6381C5FC-C749-46C3-A25A-CB93183C3E91}" destId="{605F6C7E-C5D1-49B0-BD4B-E508708D82A3}" srcOrd="0" destOrd="0" parTransId="{40A04C6B-1343-49C1-B328-58D25C78EF71}" sibTransId="{A0244ED0-454F-4F5A-A938-3C4C22937293}"/>
    <dgm:cxn modelId="{8FBDBE39-9C63-4276-BD7D-E85E2305E40C}" type="presOf" srcId="{7BD134A3-D6D3-4B77-B290-60E7E3C3606E}" destId="{480FECEA-84E3-4BE7-892F-D2518EE7566F}" srcOrd="0" destOrd="2" presId="urn:microsoft.com/office/officeart/2005/8/layout/hList1"/>
    <dgm:cxn modelId="{96F8FA66-A67F-4DC4-AE57-E506FF932EE4}" srcId="{7190A149-E038-4AED-BB04-0E0DEFBF27AC}" destId="{E5EF468E-2612-4CC1-BCB5-32638406B18E}" srcOrd="0" destOrd="0" parTransId="{950761FC-754D-4AC6-9B6E-CFCC787D8E7F}" sibTransId="{F1E71B4C-0AD7-41F3-9A3F-D6499E1B7430}"/>
    <dgm:cxn modelId="{FFE18948-B564-4D42-8D03-0AC463A8F05D}" type="presOf" srcId="{7190A149-E038-4AED-BB04-0E0DEFBF27AC}" destId="{29847BD4-5E40-4E49-AB21-9066270C8040}" srcOrd="0" destOrd="0" presId="urn:microsoft.com/office/officeart/2005/8/layout/hList1"/>
    <dgm:cxn modelId="{298EF24A-558E-46A9-A394-2958F05FF386}" srcId="{7190A149-E038-4AED-BB04-0E0DEFBF27AC}" destId="{7BD134A3-D6D3-4B77-B290-60E7E3C3606E}" srcOrd="2" destOrd="0" parTransId="{DF6828ED-4A3F-49BE-AFA8-8603A824795A}" sibTransId="{BC1BE087-901D-4A93-B980-2E2883BBFF40}"/>
    <dgm:cxn modelId="{40B4B370-15FB-4929-942B-2D3736B1572A}" type="presOf" srcId="{0FEE724E-0044-4491-9162-832979CD40E1}" destId="{19B3F1AE-D11A-4F16-BF61-857D5A414B79}" srcOrd="0" destOrd="0" presId="urn:microsoft.com/office/officeart/2005/8/layout/hList1"/>
    <dgm:cxn modelId="{760C3C58-D7CA-4338-8168-B050E8CA6952}" type="presOf" srcId="{904AE3F1-21E9-40EB-BA52-6EC906C6E430}" destId="{480FECEA-84E3-4BE7-892F-D2518EE7566F}" srcOrd="0" destOrd="1" presId="urn:microsoft.com/office/officeart/2005/8/layout/hList1"/>
    <dgm:cxn modelId="{EC4BC783-B456-46E0-9ACE-574A6A57E6C9}" srcId="{6381C5FC-C749-46C3-A25A-CB93183C3E91}" destId="{103588A2-4925-4630-8926-6B6E2D4FB32C}" srcOrd="2" destOrd="0" parTransId="{7E62AF0E-691B-48B6-B358-69487FCB9B4C}" sibTransId="{B07D92BB-D758-49E9-9578-911E7B2D34F1}"/>
    <dgm:cxn modelId="{D9317B92-A87D-41F8-808E-81BBA6A5AE09}" type="presOf" srcId="{103588A2-4925-4630-8926-6B6E2D4FB32C}" destId="{AD5BD861-3CB0-403A-86D5-439C723C638A}" srcOrd="0" destOrd="2" presId="urn:microsoft.com/office/officeart/2005/8/layout/hList1"/>
    <dgm:cxn modelId="{6746B996-5EAA-46E4-AE9D-D97F6FD3F547}" srcId="{6381C5FC-C749-46C3-A25A-CB93183C3E91}" destId="{974E035A-AE77-40A6-AABA-8A28995914B9}" srcOrd="1" destOrd="0" parTransId="{BC23028F-76A7-4C69-9F54-7EEB680D9754}" sibTransId="{FBC6EC2D-291A-4FD9-8E38-45D4D78D6E8B}"/>
    <dgm:cxn modelId="{08960D98-905B-461A-9BE3-72E6902A9EEF}" srcId="{F02F199F-8306-42EA-82F1-BF3A5A9A276E}" destId="{45D3F188-CB1A-4106-BDFC-B5D4FFA54CFA}" srcOrd="2" destOrd="0" parTransId="{B0F58488-1ADD-489A-BF0B-E01DB38FE3C0}" sibTransId="{5C3737D0-3AA4-4EC5-ADD7-2C7640904B8A}"/>
    <dgm:cxn modelId="{F647D99B-4EEA-47FB-AA68-785238F748BE}" srcId="{F02F199F-8306-42EA-82F1-BF3A5A9A276E}" destId="{7190A149-E038-4AED-BB04-0E0DEFBF27AC}" srcOrd="1" destOrd="0" parTransId="{A95E64A6-B451-47FA-B77A-E403FF7631B1}" sibTransId="{1F9CDAE2-639E-410A-8386-1A44DE1315B1}"/>
    <dgm:cxn modelId="{A4B96DA0-79CF-4B72-BD1A-D19092BB5F7F}" type="presOf" srcId="{9BCD20F1-D552-4BA2-97D0-48BA8DC628AF}" destId="{480FECEA-84E3-4BE7-892F-D2518EE7566F}" srcOrd="0" destOrd="4" presId="urn:microsoft.com/office/officeart/2005/8/layout/hList1"/>
    <dgm:cxn modelId="{C0C182AC-7D0B-40C2-9F50-7F6B6C846289}" type="presOf" srcId="{475A33AD-D7A3-4544-8460-8AFDE02A1A92}" destId="{480FECEA-84E3-4BE7-892F-D2518EE7566F}" srcOrd="0" destOrd="3" presId="urn:microsoft.com/office/officeart/2005/8/layout/hList1"/>
    <dgm:cxn modelId="{4852A4B7-F0D9-4CD9-9212-F940CD10325E}" srcId="{7190A149-E038-4AED-BB04-0E0DEFBF27AC}" destId="{475A33AD-D7A3-4544-8460-8AFDE02A1A92}" srcOrd="3" destOrd="0" parTransId="{91108DCE-4B0F-49E8-8919-74C9DB94F28F}" sibTransId="{799BD516-67C2-48DC-8799-52B5E2AA9EDD}"/>
    <dgm:cxn modelId="{BE0E68C1-8E8C-4F55-B160-F6AB4132B4E7}" type="presOf" srcId="{8A269082-C4E8-4726-B61C-59681D0F7646}" destId="{19B3F1AE-D11A-4F16-BF61-857D5A414B79}" srcOrd="0" destOrd="2" presId="urn:microsoft.com/office/officeart/2005/8/layout/hList1"/>
    <dgm:cxn modelId="{37B3B2C6-0FC0-4B6B-85AD-380EF31F65AE}" type="presOf" srcId="{B635666D-79C1-409A-A514-D857129517E8}" destId="{AD5BD861-3CB0-403A-86D5-439C723C638A}" srcOrd="0" destOrd="3" presId="urn:microsoft.com/office/officeart/2005/8/layout/hList1"/>
    <dgm:cxn modelId="{6E94C0D3-0D69-4B3E-9C2E-ADF66F0C7D1D}" type="presOf" srcId="{974E035A-AE77-40A6-AABA-8A28995914B9}" destId="{AD5BD861-3CB0-403A-86D5-439C723C638A}" srcOrd="0" destOrd="1" presId="urn:microsoft.com/office/officeart/2005/8/layout/hList1"/>
    <dgm:cxn modelId="{F8CF85D6-0907-48E7-ADC0-A1B81B0AAE3E}" srcId="{F02F199F-8306-42EA-82F1-BF3A5A9A276E}" destId="{6381C5FC-C749-46C3-A25A-CB93183C3E91}" srcOrd="0" destOrd="0" parTransId="{33513F97-B600-458B-A9C1-9181CE53E90A}" sibTransId="{426241BA-CD2F-497D-B031-EF7D85943B3D}"/>
    <dgm:cxn modelId="{AAF089DB-9CFB-48B5-A00F-3F4DF394906F}" type="presOf" srcId="{6381C5FC-C749-46C3-A25A-CB93183C3E91}" destId="{DA1EA65B-CF26-4546-8680-36757B2EB0C6}" srcOrd="0" destOrd="0" presId="urn:microsoft.com/office/officeart/2005/8/layout/hList1"/>
    <dgm:cxn modelId="{8C3E5FDE-C6EB-4888-BCC4-D70545A90503}" srcId="{45D3F188-CB1A-4106-BDFC-B5D4FFA54CFA}" destId="{0FEE724E-0044-4491-9162-832979CD40E1}" srcOrd="0" destOrd="0" parTransId="{6BEAFAF5-F8C7-41C6-9F8D-75F17C0B7D3D}" sibTransId="{A0C31E4D-5CA6-4EAC-989B-2F773997FD30}"/>
    <dgm:cxn modelId="{DDDED3E5-F4F1-4E9A-A348-889EA29718AB}" type="presOf" srcId="{E5EF468E-2612-4CC1-BCB5-32638406B18E}" destId="{480FECEA-84E3-4BE7-892F-D2518EE7566F}" srcOrd="0" destOrd="0" presId="urn:microsoft.com/office/officeart/2005/8/layout/hList1"/>
    <dgm:cxn modelId="{36FA89E6-1FCC-46B3-ADF5-822425BC51A6}" type="presOf" srcId="{45D3F188-CB1A-4106-BDFC-B5D4FFA54CFA}" destId="{6B5DB08B-6292-4350-B8DF-E8BD7C34387B}" srcOrd="0" destOrd="0" presId="urn:microsoft.com/office/officeart/2005/8/layout/hList1"/>
    <dgm:cxn modelId="{B0F655E7-2C6E-4102-A94D-EDA9C767D150}" type="presOf" srcId="{F7086073-4890-4185-A0EA-06C640CAFB3B}" destId="{19B3F1AE-D11A-4F16-BF61-857D5A414B79}" srcOrd="0" destOrd="1" presId="urn:microsoft.com/office/officeart/2005/8/layout/hList1"/>
    <dgm:cxn modelId="{C39577EC-FBE3-4BD5-AA87-220755652E83}" srcId="{45D3F188-CB1A-4106-BDFC-B5D4FFA54CFA}" destId="{F7086073-4890-4185-A0EA-06C640CAFB3B}" srcOrd="1" destOrd="0" parTransId="{67F079A4-CC54-451E-A1F0-3E7F0C63B093}" sibTransId="{6F021748-70A4-4A44-86C0-BF05E09B5134}"/>
    <dgm:cxn modelId="{8AAF00EF-6BD9-4E24-8C2A-DDB7AE8C37D8}" type="presOf" srcId="{F02F199F-8306-42EA-82F1-BF3A5A9A276E}" destId="{B1CB4D09-F186-4057-B882-2EB142CB9E97}" srcOrd="0" destOrd="0" presId="urn:microsoft.com/office/officeart/2005/8/layout/hList1"/>
    <dgm:cxn modelId="{6E3B10F7-CE37-4FD0-80C2-AE3F3E47CC87}" srcId="{6381C5FC-C749-46C3-A25A-CB93183C3E91}" destId="{B635666D-79C1-409A-A514-D857129517E8}" srcOrd="3" destOrd="0" parTransId="{93422EBF-63F4-4061-A004-F8F06398F0D5}" sibTransId="{C16B5154-4E49-459E-9F7C-46EBE6EDFB14}"/>
    <dgm:cxn modelId="{3AD43FFA-2D16-4FC3-A2AB-0BB091AFFC43}" type="presOf" srcId="{605F6C7E-C5D1-49B0-BD4B-E508708D82A3}" destId="{AD5BD861-3CB0-403A-86D5-439C723C638A}" srcOrd="0" destOrd="0" presId="urn:microsoft.com/office/officeart/2005/8/layout/hList1"/>
    <dgm:cxn modelId="{F662705E-F1C1-44CC-AB89-EF2A6E632C89}" type="presParOf" srcId="{B1CB4D09-F186-4057-B882-2EB142CB9E97}" destId="{B55D4F1D-038B-49BB-8A4B-33C1CA73C700}" srcOrd="0" destOrd="0" presId="urn:microsoft.com/office/officeart/2005/8/layout/hList1"/>
    <dgm:cxn modelId="{F2CF9CB7-497A-4B69-8934-E6680B80FE00}" type="presParOf" srcId="{B55D4F1D-038B-49BB-8A4B-33C1CA73C700}" destId="{DA1EA65B-CF26-4546-8680-36757B2EB0C6}" srcOrd="0" destOrd="0" presId="urn:microsoft.com/office/officeart/2005/8/layout/hList1"/>
    <dgm:cxn modelId="{AA031C99-60E6-4F0D-BE14-D3914F7BD02B}" type="presParOf" srcId="{B55D4F1D-038B-49BB-8A4B-33C1CA73C700}" destId="{AD5BD861-3CB0-403A-86D5-439C723C638A}" srcOrd="1" destOrd="0" presId="urn:microsoft.com/office/officeart/2005/8/layout/hList1"/>
    <dgm:cxn modelId="{A29726A2-4EBC-4ED9-B97C-8C226BD52DA0}" type="presParOf" srcId="{B1CB4D09-F186-4057-B882-2EB142CB9E97}" destId="{625593F9-C29F-4195-B343-39D9CB5FCB65}" srcOrd="1" destOrd="0" presId="urn:microsoft.com/office/officeart/2005/8/layout/hList1"/>
    <dgm:cxn modelId="{C375DB38-BA06-4B3F-B21D-0F7AADBF6DBE}" type="presParOf" srcId="{B1CB4D09-F186-4057-B882-2EB142CB9E97}" destId="{F8FB5A17-1A1B-4BC6-8391-BF5FD7212456}" srcOrd="2" destOrd="0" presId="urn:microsoft.com/office/officeart/2005/8/layout/hList1"/>
    <dgm:cxn modelId="{2A5EA0A8-FFF2-4065-957C-35A1874A5AF0}" type="presParOf" srcId="{F8FB5A17-1A1B-4BC6-8391-BF5FD7212456}" destId="{29847BD4-5E40-4E49-AB21-9066270C8040}" srcOrd="0" destOrd="0" presId="urn:microsoft.com/office/officeart/2005/8/layout/hList1"/>
    <dgm:cxn modelId="{B695C13E-8040-45CB-88FD-8D69AE48DA49}" type="presParOf" srcId="{F8FB5A17-1A1B-4BC6-8391-BF5FD7212456}" destId="{480FECEA-84E3-4BE7-892F-D2518EE7566F}" srcOrd="1" destOrd="0" presId="urn:microsoft.com/office/officeart/2005/8/layout/hList1"/>
    <dgm:cxn modelId="{FBA0E4D3-82AC-4553-A142-8C1500F23A3B}" type="presParOf" srcId="{B1CB4D09-F186-4057-B882-2EB142CB9E97}" destId="{2D65A03B-7B3C-471B-9993-4AF0B634E055}" srcOrd="3" destOrd="0" presId="urn:microsoft.com/office/officeart/2005/8/layout/hList1"/>
    <dgm:cxn modelId="{76025E34-EA52-44AA-8515-E1DD70081FC4}" type="presParOf" srcId="{B1CB4D09-F186-4057-B882-2EB142CB9E97}" destId="{86774EE9-E9A7-4406-9E16-E6749532F9FB}" srcOrd="4" destOrd="0" presId="urn:microsoft.com/office/officeart/2005/8/layout/hList1"/>
    <dgm:cxn modelId="{95C58843-E189-4F26-BC9A-FB3CF17ACA4D}" type="presParOf" srcId="{86774EE9-E9A7-4406-9E16-E6749532F9FB}" destId="{6B5DB08B-6292-4350-B8DF-E8BD7C34387B}" srcOrd="0" destOrd="0" presId="urn:microsoft.com/office/officeart/2005/8/layout/hList1"/>
    <dgm:cxn modelId="{8F6D1114-5DB9-4F6F-A5DF-268D0B97663E}" type="presParOf" srcId="{86774EE9-E9A7-4406-9E16-E6749532F9FB}" destId="{19B3F1AE-D11A-4F16-BF61-857D5A414B7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1EA65B-CF26-4546-8680-36757B2EB0C6}">
      <dsp:nvSpPr>
        <dsp:cNvPr id="0" name=""/>
        <dsp:cNvSpPr/>
      </dsp:nvSpPr>
      <dsp:spPr>
        <a:xfrm>
          <a:off x="3171" y="198920"/>
          <a:ext cx="3091982" cy="720000"/>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Gentona Light"/>
            </a:rPr>
            <a:t>Research Security</a:t>
          </a:r>
        </a:p>
      </dsp:txBody>
      <dsp:txXfrm>
        <a:off x="3171" y="198920"/>
        <a:ext cx="3091982" cy="720000"/>
      </dsp:txXfrm>
    </dsp:sp>
    <dsp:sp modelId="{AD5BD861-3CB0-403A-86D5-439C723C638A}">
      <dsp:nvSpPr>
        <dsp:cNvPr id="0" name=""/>
        <dsp:cNvSpPr/>
      </dsp:nvSpPr>
      <dsp:spPr>
        <a:xfrm>
          <a:off x="3171" y="918920"/>
          <a:ext cx="3091982" cy="3362625"/>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US" sz="2500" kern="1200" dirty="0">
              <a:latin typeface="Gentona Light"/>
            </a:rPr>
            <a:t>International Engagements &amp; Collaborations</a:t>
          </a:r>
        </a:p>
        <a:p>
          <a:pPr marL="228600" lvl="1" indent="-228600" algn="l" defTabSz="1111250">
            <a:lnSpc>
              <a:spcPct val="90000"/>
            </a:lnSpc>
            <a:spcBef>
              <a:spcPct val="0"/>
            </a:spcBef>
            <a:spcAft>
              <a:spcPct val="15000"/>
            </a:spcAft>
            <a:buChar char="•"/>
          </a:pPr>
          <a:r>
            <a:rPr lang="en-US" sz="2500" kern="1200" dirty="0">
              <a:latin typeface="Gentona Light"/>
            </a:rPr>
            <a:t>Export Controls</a:t>
          </a:r>
        </a:p>
        <a:p>
          <a:pPr marL="228600" lvl="1" indent="-228600" algn="l" defTabSz="1111250">
            <a:lnSpc>
              <a:spcPct val="90000"/>
            </a:lnSpc>
            <a:spcBef>
              <a:spcPct val="0"/>
            </a:spcBef>
            <a:spcAft>
              <a:spcPct val="15000"/>
            </a:spcAft>
            <a:buChar char="•"/>
          </a:pPr>
          <a:r>
            <a:rPr lang="en-US" sz="2500" kern="1200">
              <a:latin typeface="Gentona Light"/>
            </a:rPr>
            <a:t>Undue Foreign Influence</a:t>
          </a:r>
          <a:endParaRPr lang="en-US" sz="2500" kern="1200" dirty="0">
            <a:latin typeface="Gentona Light"/>
          </a:endParaRPr>
        </a:p>
        <a:p>
          <a:pPr marL="228600" lvl="1" indent="-228600" algn="l" defTabSz="1111250">
            <a:lnSpc>
              <a:spcPct val="90000"/>
            </a:lnSpc>
            <a:spcBef>
              <a:spcPct val="0"/>
            </a:spcBef>
            <a:spcAft>
              <a:spcPct val="15000"/>
            </a:spcAft>
            <a:buChar char="•"/>
          </a:pPr>
          <a:r>
            <a:rPr lang="en-US" sz="2500" kern="1200" dirty="0">
              <a:latin typeface="Gentona Light"/>
            </a:rPr>
            <a:t>State Statute Compliance </a:t>
          </a:r>
        </a:p>
      </dsp:txBody>
      <dsp:txXfrm>
        <a:off x="3171" y="918920"/>
        <a:ext cx="3091982" cy="3362625"/>
      </dsp:txXfrm>
    </dsp:sp>
    <dsp:sp modelId="{29847BD4-5E40-4E49-AB21-9066270C8040}">
      <dsp:nvSpPr>
        <dsp:cNvPr id="0" name=""/>
        <dsp:cNvSpPr/>
      </dsp:nvSpPr>
      <dsp:spPr>
        <a:xfrm>
          <a:off x="3528031" y="198920"/>
          <a:ext cx="3091982" cy="720000"/>
        </a:xfrm>
        <a:prstGeom prst="rect">
          <a:avLst/>
        </a:prstGeom>
        <a:solidFill>
          <a:schemeClr val="accent4">
            <a:hueOff val="4986601"/>
            <a:satOff val="-8568"/>
            <a:lumOff val="-2255"/>
            <a:alphaOff val="0"/>
          </a:schemeClr>
        </a:solidFill>
        <a:ln w="12700" cap="flat" cmpd="sng" algn="ctr">
          <a:solidFill>
            <a:schemeClr val="accent4">
              <a:hueOff val="4986601"/>
              <a:satOff val="-8568"/>
              <a:lumOff val="-225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kern="1200">
              <a:latin typeface="Gentona Light"/>
            </a:rPr>
            <a:t>Conflicts of Interest</a:t>
          </a:r>
          <a:endParaRPr lang="en-US" sz="2500" kern="1200" dirty="0">
            <a:latin typeface="Gentona Light"/>
          </a:endParaRPr>
        </a:p>
      </dsp:txBody>
      <dsp:txXfrm>
        <a:off x="3528031" y="198920"/>
        <a:ext cx="3091982" cy="720000"/>
      </dsp:txXfrm>
    </dsp:sp>
    <dsp:sp modelId="{480FECEA-84E3-4BE7-892F-D2518EE7566F}">
      <dsp:nvSpPr>
        <dsp:cNvPr id="0" name=""/>
        <dsp:cNvSpPr/>
      </dsp:nvSpPr>
      <dsp:spPr>
        <a:xfrm>
          <a:off x="3528031" y="918920"/>
          <a:ext cx="3091982" cy="3362625"/>
        </a:xfrm>
        <a:prstGeom prst="rect">
          <a:avLst/>
        </a:prstGeom>
        <a:solidFill>
          <a:schemeClr val="accent4">
            <a:tint val="40000"/>
            <a:alpha val="90000"/>
            <a:hueOff val="5369411"/>
            <a:satOff val="-3831"/>
            <a:lumOff val="-537"/>
            <a:alphaOff val="0"/>
          </a:schemeClr>
        </a:solidFill>
        <a:ln w="12700" cap="flat" cmpd="sng" algn="ctr">
          <a:solidFill>
            <a:schemeClr val="accent4">
              <a:tint val="40000"/>
              <a:alpha val="90000"/>
              <a:hueOff val="5369411"/>
              <a:satOff val="-3831"/>
              <a:lumOff val="-53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US" sz="2500" kern="1200" dirty="0">
              <a:latin typeface="Gentona Light"/>
            </a:rPr>
            <a:t>Outside Activity Prior Approvals</a:t>
          </a:r>
        </a:p>
        <a:p>
          <a:pPr marL="228600" lvl="1" indent="-228600" algn="l" defTabSz="1111250">
            <a:lnSpc>
              <a:spcPct val="90000"/>
            </a:lnSpc>
            <a:spcBef>
              <a:spcPct val="0"/>
            </a:spcBef>
            <a:spcAft>
              <a:spcPct val="15000"/>
            </a:spcAft>
            <a:buChar char="•"/>
          </a:pPr>
          <a:r>
            <a:rPr lang="en-US" sz="2500" kern="1200" dirty="0">
              <a:latin typeface="Gentona Light"/>
            </a:rPr>
            <a:t>Conflicts of Interest</a:t>
          </a:r>
        </a:p>
        <a:p>
          <a:pPr marL="228600" lvl="1" indent="-228600" algn="l" defTabSz="1111250">
            <a:lnSpc>
              <a:spcPct val="90000"/>
            </a:lnSpc>
            <a:spcBef>
              <a:spcPct val="0"/>
            </a:spcBef>
            <a:spcAft>
              <a:spcPct val="15000"/>
            </a:spcAft>
            <a:buChar char="•"/>
          </a:pPr>
          <a:r>
            <a:rPr lang="en-US" sz="2500" kern="1200">
              <a:latin typeface="Gentona Light"/>
            </a:rPr>
            <a:t>Conflicts of Commitment</a:t>
          </a:r>
          <a:endParaRPr lang="en-US" sz="2500" kern="1200" dirty="0">
            <a:latin typeface="Gentona Light"/>
          </a:endParaRPr>
        </a:p>
        <a:p>
          <a:pPr marL="228600" lvl="1" indent="-228600" algn="l" defTabSz="1111250">
            <a:lnSpc>
              <a:spcPct val="90000"/>
            </a:lnSpc>
            <a:spcBef>
              <a:spcPct val="0"/>
            </a:spcBef>
            <a:spcAft>
              <a:spcPct val="15000"/>
            </a:spcAft>
            <a:buChar char="•"/>
          </a:pPr>
          <a:r>
            <a:rPr lang="en-US" sz="2500" kern="1200">
              <a:latin typeface="Gentona Light"/>
            </a:rPr>
            <a:t>Annual Disclosures</a:t>
          </a:r>
          <a:endParaRPr lang="en-US" sz="2500" kern="1200" dirty="0">
            <a:latin typeface="Gentona Light"/>
          </a:endParaRPr>
        </a:p>
        <a:p>
          <a:pPr marL="228600" lvl="1" indent="-228600" algn="l" defTabSz="1111250">
            <a:lnSpc>
              <a:spcPct val="90000"/>
            </a:lnSpc>
            <a:spcBef>
              <a:spcPct val="0"/>
            </a:spcBef>
            <a:spcAft>
              <a:spcPct val="15000"/>
            </a:spcAft>
            <a:buChar char="•"/>
          </a:pPr>
          <a:r>
            <a:rPr lang="en-US" sz="2500" kern="1200" dirty="0">
              <a:latin typeface="Gentona Light"/>
            </a:rPr>
            <a:t>State Statute Exemptions</a:t>
          </a:r>
        </a:p>
      </dsp:txBody>
      <dsp:txXfrm>
        <a:off x="3528031" y="918920"/>
        <a:ext cx="3091982" cy="3362625"/>
      </dsp:txXfrm>
    </dsp:sp>
    <dsp:sp modelId="{6B5DB08B-6292-4350-B8DF-E8BD7C34387B}">
      <dsp:nvSpPr>
        <dsp:cNvPr id="0" name=""/>
        <dsp:cNvSpPr/>
      </dsp:nvSpPr>
      <dsp:spPr>
        <a:xfrm>
          <a:off x="7052891" y="198920"/>
          <a:ext cx="3091982" cy="720000"/>
        </a:xfrm>
        <a:prstGeom prst="rect">
          <a:avLst/>
        </a:prstGeom>
        <a:solidFill>
          <a:schemeClr val="accent4">
            <a:hueOff val="9973203"/>
            <a:satOff val="-17136"/>
            <a:lumOff val="-4511"/>
            <a:alphaOff val="0"/>
          </a:schemeClr>
        </a:solidFill>
        <a:ln w="12700" cap="flat" cmpd="sng" algn="ctr">
          <a:solidFill>
            <a:schemeClr val="accent4">
              <a:hueOff val="9973203"/>
              <a:satOff val="-17136"/>
              <a:lumOff val="-451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kern="1200">
              <a:latin typeface="Gentona Light"/>
            </a:rPr>
            <a:t>Research Integrity</a:t>
          </a:r>
          <a:endParaRPr lang="en-US" sz="2500" kern="1200" dirty="0">
            <a:latin typeface="Gentona Light"/>
          </a:endParaRPr>
        </a:p>
      </dsp:txBody>
      <dsp:txXfrm>
        <a:off x="7052891" y="198920"/>
        <a:ext cx="3091982" cy="720000"/>
      </dsp:txXfrm>
    </dsp:sp>
    <dsp:sp modelId="{19B3F1AE-D11A-4F16-BF61-857D5A414B79}">
      <dsp:nvSpPr>
        <dsp:cNvPr id="0" name=""/>
        <dsp:cNvSpPr/>
      </dsp:nvSpPr>
      <dsp:spPr>
        <a:xfrm>
          <a:off x="7052891" y="918920"/>
          <a:ext cx="3091982" cy="3362625"/>
        </a:xfrm>
        <a:prstGeom prst="rect">
          <a:avLst/>
        </a:prstGeom>
        <a:solidFill>
          <a:schemeClr val="accent4">
            <a:tint val="40000"/>
            <a:alpha val="90000"/>
            <a:hueOff val="10738823"/>
            <a:satOff val="-7662"/>
            <a:lumOff val="-1074"/>
            <a:alphaOff val="0"/>
          </a:schemeClr>
        </a:solidFill>
        <a:ln w="12700" cap="flat" cmpd="sng" algn="ctr">
          <a:solidFill>
            <a:schemeClr val="accent4">
              <a:tint val="40000"/>
              <a:alpha val="90000"/>
              <a:hueOff val="10738823"/>
              <a:satOff val="-7662"/>
              <a:lumOff val="-107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US" sz="2500" kern="1200" dirty="0">
              <a:latin typeface="Gentona Light"/>
            </a:rPr>
            <a:t>Research Misconduct</a:t>
          </a:r>
        </a:p>
        <a:p>
          <a:pPr marL="228600" lvl="1" indent="-228600" algn="l" defTabSz="1111250">
            <a:lnSpc>
              <a:spcPct val="90000"/>
            </a:lnSpc>
            <a:spcBef>
              <a:spcPct val="0"/>
            </a:spcBef>
            <a:spcAft>
              <a:spcPct val="15000"/>
            </a:spcAft>
            <a:buChar char="•"/>
          </a:pPr>
          <a:r>
            <a:rPr lang="en-US" sz="2500" kern="1200" dirty="0">
              <a:latin typeface="Gentona Light"/>
            </a:rPr>
            <a:t>Questionable Research Practices</a:t>
          </a:r>
        </a:p>
        <a:p>
          <a:pPr marL="228600" lvl="1" indent="-228600" algn="l" defTabSz="1111250">
            <a:lnSpc>
              <a:spcPct val="90000"/>
            </a:lnSpc>
            <a:spcBef>
              <a:spcPct val="0"/>
            </a:spcBef>
            <a:spcAft>
              <a:spcPct val="15000"/>
            </a:spcAft>
            <a:buChar char="•"/>
          </a:pPr>
          <a:r>
            <a:rPr lang="en-US" sz="2500" kern="1200" dirty="0">
              <a:latin typeface="Gentona Light"/>
            </a:rPr>
            <a:t>Responsible Conduct of Research Training</a:t>
          </a:r>
        </a:p>
      </dsp:txBody>
      <dsp:txXfrm>
        <a:off x="7052891" y="918920"/>
        <a:ext cx="3091982" cy="336262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2983CB-B324-8A48-B923-B1E98691A0CE}" type="datetimeFigureOut">
              <a:rPr lang="en-US" smtClean="0"/>
              <a:t>3/24/2025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126960-BD50-C743-9902-30B65879899A}" type="slidenum">
              <a:rPr lang="en-US" smtClean="0"/>
              <a:t>‹#›</a:t>
            </a:fld>
            <a:endParaRPr lang="en-US"/>
          </a:p>
        </p:txBody>
      </p:sp>
    </p:spTree>
    <p:extLst>
      <p:ext uri="{BB962C8B-B14F-4D97-AF65-F5344CB8AC3E}">
        <p14:creationId xmlns:p14="http://schemas.microsoft.com/office/powerpoint/2010/main" val="545477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baseline="0" dirty="0"/>
          </a:p>
          <a:p>
            <a:endParaRPr lang="en-US" b="0" dirty="0"/>
          </a:p>
        </p:txBody>
      </p:sp>
      <p:sp>
        <p:nvSpPr>
          <p:cNvPr id="4" name="Slide Number Placeholder 3"/>
          <p:cNvSpPr>
            <a:spLocks noGrp="1"/>
          </p:cNvSpPr>
          <p:nvPr>
            <p:ph type="sldNum" sz="quarter" idx="5"/>
          </p:nvPr>
        </p:nvSpPr>
        <p:spPr/>
        <p:txBody>
          <a:bodyPr/>
          <a:lstStyle/>
          <a:p>
            <a:fld id="{81F70F50-E02B-42FC-9175-DF3428B059A9}" type="slidenum">
              <a:rPr lang="en-US" smtClean="0"/>
              <a:t>2</a:t>
            </a:fld>
            <a:endParaRPr lang="en-US"/>
          </a:p>
        </p:txBody>
      </p:sp>
    </p:spTree>
    <p:extLst>
      <p:ext uri="{BB962C8B-B14F-4D97-AF65-F5344CB8AC3E}">
        <p14:creationId xmlns:p14="http://schemas.microsoft.com/office/powerpoint/2010/main" val="3622658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3325459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4148739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1569550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16490151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9807275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39333688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5145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95654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50957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268233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1100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15636759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08379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221239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129202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75545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90594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2E5765-0B75-A587-F399-F93DD15188B6}"/>
              </a:ext>
            </a:extLst>
          </p:cNvPr>
          <p:cNvSpPr>
            <a:spLocks noGrp="1"/>
          </p:cNvSpPr>
          <p:nvPr>
            <p:ph type="dt" sz="half" idx="10"/>
          </p:nvPr>
        </p:nvSpPr>
        <p:spPr/>
        <p:txBody>
          <a:bodyPr/>
          <a:lstStyle/>
          <a:p>
            <a:fld id="{2F849840-1793-0B41-BE74-CC87575F85A7}" type="datetimeFigureOut">
              <a:rPr lang="en-US" smtClean="0"/>
              <a:t>3/24/2025</a:t>
            </a:fld>
            <a:endParaRPr lang="en-US"/>
          </a:p>
        </p:txBody>
      </p:sp>
      <p:sp>
        <p:nvSpPr>
          <p:cNvPr id="3" name="Footer Placeholder 2">
            <a:extLst>
              <a:ext uri="{FF2B5EF4-FFF2-40B4-BE49-F238E27FC236}">
                <a16:creationId xmlns:a16="http://schemas.microsoft.com/office/drawing/2014/main" id="{55F11342-822B-1921-EDDF-A042D86CA2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6EB369-29B4-0515-11E3-8CF4E8BBA7A9}"/>
              </a:ext>
            </a:extLst>
          </p:cNvPr>
          <p:cNvSpPr>
            <a:spLocks noGrp="1"/>
          </p:cNvSpPr>
          <p:nvPr>
            <p:ph type="sldNum" sz="quarter" idx="12"/>
          </p:nvPr>
        </p:nvSpPr>
        <p:spPr/>
        <p:txBody>
          <a:bodyPr/>
          <a:lstStyle/>
          <a:p>
            <a:fld id="{93942D70-CD3B-6A4F-9CF3-1E73A290516A}" type="slidenum">
              <a:rPr lang="en-US" smtClean="0"/>
              <a:t>‹#›</a:t>
            </a:fld>
            <a:endParaRPr lang="en-US"/>
          </a:p>
        </p:txBody>
      </p:sp>
    </p:spTree>
    <p:extLst>
      <p:ext uri="{BB962C8B-B14F-4D97-AF65-F5344CB8AC3E}">
        <p14:creationId xmlns:p14="http://schemas.microsoft.com/office/powerpoint/2010/main" val="3559588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268929" y="496617"/>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grpSp>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descr="A picture containing text&#10;&#10;Description automatically generated">
            <a:extLst>
              <a:ext uri="{FF2B5EF4-FFF2-40B4-BE49-F238E27FC236}">
                <a16:creationId xmlns:a16="http://schemas.microsoft.com/office/drawing/2014/main" id="{C7EED360-7E03-27F0-D3A3-D5A5296A597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8858" y="6377317"/>
            <a:ext cx="1915602" cy="392720"/>
          </a:xfrm>
          <a:prstGeom prst="rect">
            <a:avLst/>
          </a:prstGeom>
        </p:spPr>
      </p:pic>
    </p:spTree>
    <p:extLst>
      <p:ext uri="{BB962C8B-B14F-4D97-AF65-F5344CB8AC3E}">
        <p14:creationId xmlns:p14="http://schemas.microsoft.com/office/powerpoint/2010/main" val="37617989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22201731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Tree>
    <p:extLst>
      <p:ext uri="{BB962C8B-B14F-4D97-AF65-F5344CB8AC3E}">
        <p14:creationId xmlns:p14="http://schemas.microsoft.com/office/powerpoint/2010/main" val="38911849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3722712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30183250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410323326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6317171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40654542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118817984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26350684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369228594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410437617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spTree>
    <p:extLst>
      <p:ext uri="{BB962C8B-B14F-4D97-AF65-F5344CB8AC3E}">
        <p14:creationId xmlns:p14="http://schemas.microsoft.com/office/powerpoint/2010/main" val="113270144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5068014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702652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39667414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75955437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83208000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57077650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9541783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61807093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25422916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4529095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45337407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8082684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20955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3737901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537622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290517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663661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1239356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slideLayout" Target="../slideLayouts/slideLayout44.xml"/><Relationship Id="rId3" Type="http://schemas.openxmlformats.org/officeDocument/2006/relationships/slideLayout" Target="../slideLayouts/slideLayout29.xml"/><Relationship Id="rId21" Type="http://schemas.openxmlformats.org/officeDocument/2006/relationships/slideLayout" Target="../slideLayouts/slideLayout47.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slideLayout" Target="../slideLayouts/slideLayout43.xml"/><Relationship Id="rId2" Type="http://schemas.openxmlformats.org/officeDocument/2006/relationships/slideLayout" Target="../slideLayouts/slideLayout28.xml"/><Relationship Id="rId16" Type="http://schemas.openxmlformats.org/officeDocument/2006/relationships/slideLayout" Target="../slideLayouts/slideLayout42.xml"/><Relationship Id="rId20" Type="http://schemas.openxmlformats.org/officeDocument/2006/relationships/slideLayout" Target="../slideLayouts/slideLayout46.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24" Type="http://schemas.openxmlformats.org/officeDocument/2006/relationships/theme" Target="../theme/theme2.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23" Type="http://schemas.openxmlformats.org/officeDocument/2006/relationships/slideLayout" Target="../slideLayouts/slideLayout49.xml"/><Relationship Id="rId10" Type="http://schemas.openxmlformats.org/officeDocument/2006/relationships/slideLayout" Target="../slideLayouts/slideLayout36.xml"/><Relationship Id="rId19" Type="http://schemas.openxmlformats.org/officeDocument/2006/relationships/slideLayout" Target="../slideLayouts/slideLayout45.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 Id="rId22"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3611215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3" r:id="rId4"/>
    <p:sldLayoutId id="2147483662" r:id="rId5"/>
    <p:sldLayoutId id="2147483661" r:id="rId6"/>
    <p:sldLayoutId id="2147483664" r:id="rId7"/>
    <p:sldLayoutId id="2147483665" r:id="rId8"/>
    <p:sldLayoutId id="2147483666" r:id="rId9"/>
    <p:sldLayoutId id="2147483667" r:id="rId10"/>
    <p:sldLayoutId id="2147483699" r:id="rId11"/>
    <p:sldLayoutId id="2147483752" r:id="rId12"/>
    <p:sldLayoutId id="2147483751" r:id="rId13"/>
    <p:sldLayoutId id="2147483753" r:id="rId14"/>
    <p:sldLayoutId id="2147483668" r:id="rId15"/>
    <p:sldLayoutId id="2147483697" r:id="rId16"/>
    <p:sldLayoutId id="2147483669" r:id="rId17"/>
    <p:sldLayoutId id="2147483670" r:id="rId18"/>
    <p:sldLayoutId id="2147483695" r:id="rId19"/>
    <p:sldLayoutId id="2147483681" r:id="rId20"/>
    <p:sldLayoutId id="2147483698" r:id="rId21"/>
    <p:sldLayoutId id="2147483682" r:id="rId22"/>
    <p:sldLayoutId id="2147483683" r:id="rId23"/>
    <p:sldLayoutId id="2147483696" r:id="rId24"/>
    <p:sldLayoutId id="2147483758" r:id="rId25"/>
    <p:sldLayoutId id="2147483759" r:id="rId26"/>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2338802340"/>
      </p:ext>
    </p:extLst>
  </p:cSld>
  <p:clrMap bg1="lt1" tx1="dk1" bg2="lt2" tx2="dk2" accent1="accent1" accent2="accent2" accent3="accent3" accent4="accent4" accent5="accent5" accent6="accent6" hlink="hlink" folHlink="folHlink"/>
  <p:sldLayoutIdLst>
    <p:sldLayoutId id="2147483703" r:id="rId1"/>
    <p:sldLayoutId id="2147483744" r:id="rId2"/>
    <p:sldLayoutId id="2147483743" r:id="rId3"/>
    <p:sldLayoutId id="2147483745" r:id="rId4"/>
    <p:sldLayoutId id="2147483712" r:id="rId5"/>
    <p:sldLayoutId id="2147483713" r:id="rId6"/>
    <p:sldLayoutId id="2147483714" r:id="rId7"/>
    <p:sldLayoutId id="2147483717" r:id="rId8"/>
    <p:sldLayoutId id="2147483746" r:id="rId9"/>
    <p:sldLayoutId id="2147483754" r:id="rId10"/>
    <p:sldLayoutId id="2147483755" r:id="rId11"/>
    <p:sldLayoutId id="2147483756" r:id="rId12"/>
    <p:sldLayoutId id="2147483757" r:id="rId13"/>
    <p:sldLayoutId id="2147483722" r:id="rId14"/>
    <p:sldLayoutId id="2147483726" r:id="rId15"/>
    <p:sldLayoutId id="2147483730" r:id="rId16"/>
    <p:sldLayoutId id="2147483738" r:id="rId17"/>
    <p:sldLayoutId id="2147483747" r:id="rId18"/>
    <p:sldLayoutId id="2147483724" r:id="rId19"/>
    <p:sldLayoutId id="2147483728" r:id="rId20"/>
    <p:sldLayoutId id="2147483732" r:id="rId21"/>
    <p:sldLayoutId id="2147483748" r:id="rId22"/>
    <p:sldLayoutId id="2147483740" r:id="rId23"/>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6.xml"/><Relationship Id="rId4" Type="http://schemas.openxmlformats.org/officeDocument/2006/relationships/image" Target="../media/image1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75A0F765-284B-75B6-A9A8-1B885690B0FF}"/>
              </a:ext>
            </a:extLst>
          </p:cNvPr>
          <p:cNvPicPr>
            <a:picLocks noChangeAspect="1"/>
          </p:cNvPicPr>
          <p:nvPr/>
        </p:nvPicPr>
        <p:blipFill>
          <a:blip r:embed="rId2"/>
          <a:stretch>
            <a:fillRect/>
          </a:stretch>
        </p:blipFill>
        <p:spPr>
          <a:xfrm>
            <a:off x="-4" y="0"/>
            <a:ext cx="12192000" cy="6858000"/>
          </a:xfrm>
          <a:prstGeom prst="rect">
            <a:avLst/>
          </a:prstGeom>
        </p:spPr>
      </p:pic>
      <p:sp>
        <p:nvSpPr>
          <p:cNvPr id="4" name="TextBox 3">
            <a:extLst>
              <a:ext uri="{FF2B5EF4-FFF2-40B4-BE49-F238E27FC236}">
                <a16:creationId xmlns:a16="http://schemas.microsoft.com/office/drawing/2014/main" id="{CFC72AFC-DB48-EA81-F7A8-7DA7DFA30018}"/>
              </a:ext>
            </a:extLst>
          </p:cNvPr>
          <p:cNvSpPr txBox="1"/>
          <p:nvPr/>
        </p:nvSpPr>
        <p:spPr>
          <a:xfrm>
            <a:off x="639288" y="2580019"/>
            <a:ext cx="11015325" cy="2123658"/>
          </a:xfrm>
          <a:prstGeom prst="rect">
            <a:avLst/>
          </a:prstGeom>
          <a:noFill/>
        </p:spPr>
        <p:txBody>
          <a:bodyPr wrap="square" rtlCol="0">
            <a:spAutoFit/>
          </a:bodyPr>
          <a:lstStyle/>
          <a:p>
            <a:pPr algn="ctr"/>
            <a:r>
              <a:rPr lang="en-US" sz="6600" dirty="0">
                <a:solidFill>
                  <a:schemeClr val="bg1"/>
                </a:solidFill>
                <a:latin typeface="Billion Dreams" panose="02000600000000000000" pitchFamily="2" charset="0"/>
              </a:rPr>
              <a:t>Exploring the Truths and Myths of Export Controls</a:t>
            </a:r>
          </a:p>
        </p:txBody>
      </p:sp>
      <p:sp>
        <p:nvSpPr>
          <p:cNvPr id="5" name="TextBox 4">
            <a:extLst>
              <a:ext uri="{FF2B5EF4-FFF2-40B4-BE49-F238E27FC236}">
                <a16:creationId xmlns:a16="http://schemas.microsoft.com/office/drawing/2014/main" id="{11179B00-4CA6-CD34-B931-A6A9A3D0CB36}"/>
              </a:ext>
            </a:extLst>
          </p:cNvPr>
          <p:cNvSpPr txBox="1"/>
          <p:nvPr/>
        </p:nvSpPr>
        <p:spPr>
          <a:xfrm>
            <a:off x="5262766" y="1500920"/>
            <a:ext cx="2901468" cy="369332"/>
          </a:xfrm>
          <a:prstGeom prst="rect">
            <a:avLst/>
          </a:prstGeom>
          <a:noFill/>
        </p:spPr>
        <p:txBody>
          <a:bodyPr wrap="square" rtlCol="0">
            <a:spAutoFit/>
          </a:bodyPr>
          <a:lstStyle/>
          <a:p>
            <a:r>
              <a:rPr lang="en-US" dirty="0">
                <a:solidFill>
                  <a:schemeClr val="bg1"/>
                </a:solidFill>
                <a:latin typeface="Gentona Light" pitchFamily="2" charset="77"/>
              </a:rPr>
              <a:t>March 25, 2025</a:t>
            </a:r>
          </a:p>
        </p:txBody>
      </p:sp>
      <p:sp>
        <p:nvSpPr>
          <p:cNvPr id="2" name="TextBox 1">
            <a:extLst>
              <a:ext uri="{FF2B5EF4-FFF2-40B4-BE49-F238E27FC236}">
                <a16:creationId xmlns:a16="http://schemas.microsoft.com/office/drawing/2014/main" id="{3CA3451D-3645-A980-5863-AA6F6D46D2FF}"/>
              </a:ext>
            </a:extLst>
          </p:cNvPr>
          <p:cNvSpPr txBox="1"/>
          <p:nvPr/>
        </p:nvSpPr>
        <p:spPr>
          <a:xfrm>
            <a:off x="2461412" y="1947588"/>
            <a:ext cx="7517274" cy="461665"/>
          </a:xfrm>
          <a:prstGeom prst="rect">
            <a:avLst/>
          </a:prstGeom>
          <a:noFill/>
        </p:spPr>
        <p:txBody>
          <a:bodyPr wrap="square" rtlCol="0">
            <a:spAutoFit/>
          </a:bodyPr>
          <a:lstStyle/>
          <a:p>
            <a:r>
              <a:rPr lang="en-US" sz="2400" dirty="0">
                <a:solidFill>
                  <a:schemeClr val="bg1"/>
                </a:solidFill>
                <a:latin typeface="Gentona Medium" pitchFamily="2" charset="77"/>
              </a:rPr>
              <a:t>UF Compliance and Ethics (UFCE) Learn Over Lunch Series</a:t>
            </a:r>
          </a:p>
        </p:txBody>
      </p:sp>
      <p:sp>
        <p:nvSpPr>
          <p:cNvPr id="10" name="TextBox 9">
            <a:extLst>
              <a:ext uri="{FF2B5EF4-FFF2-40B4-BE49-F238E27FC236}">
                <a16:creationId xmlns:a16="http://schemas.microsoft.com/office/drawing/2014/main" id="{327FDE6A-7AA3-30E4-BE3A-DF0962093A60}"/>
              </a:ext>
            </a:extLst>
          </p:cNvPr>
          <p:cNvSpPr txBox="1"/>
          <p:nvPr/>
        </p:nvSpPr>
        <p:spPr>
          <a:xfrm>
            <a:off x="3757042" y="5633290"/>
            <a:ext cx="4779819" cy="584775"/>
          </a:xfrm>
          <a:prstGeom prst="rect">
            <a:avLst/>
          </a:prstGeom>
          <a:noFill/>
        </p:spPr>
        <p:txBody>
          <a:bodyPr wrap="square" rtlCol="0">
            <a:spAutoFit/>
          </a:bodyPr>
          <a:lstStyle/>
          <a:p>
            <a:pPr algn="ctr"/>
            <a:r>
              <a:rPr lang="en-US" sz="1600" dirty="0">
                <a:solidFill>
                  <a:schemeClr val="bg1"/>
                </a:solidFill>
                <a:latin typeface="Gentona Book" pitchFamily="2" charset="77"/>
              </a:rPr>
              <a:t>Stacy Beck, JD | Interim Export Control Officer</a:t>
            </a:r>
          </a:p>
          <a:p>
            <a:pPr algn="ctr"/>
            <a:r>
              <a:rPr lang="en-US" sz="1600" dirty="0">
                <a:solidFill>
                  <a:schemeClr val="bg1"/>
                </a:solidFill>
                <a:latin typeface="Gentona Book" pitchFamily="2" charset="77"/>
              </a:rPr>
              <a:t>UF Research Integrity, Security &amp; Compliance (RISC)</a:t>
            </a:r>
            <a:endParaRPr lang="en-US" sz="1600" dirty="0">
              <a:solidFill>
                <a:schemeClr val="bg1"/>
              </a:solidFill>
              <a:latin typeface="Gentona Light" pitchFamily="2" charset="77"/>
            </a:endParaRPr>
          </a:p>
        </p:txBody>
      </p:sp>
    </p:spTree>
    <p:extLst>
      <p:ext uri="{BB962C8B-B14F-4D97-AF65-F5344CB8AC3E}">
        <p14:creationId xmlns:p14="http://schemas.microsoft.com/office/powerpoint/2010/main" val="120732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706561-0A19-D855-E65E-EBF2DA50A0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AD1178-14B5-1BC7-E60F-7343459CCDB6}"/>
              </a:ext>
            </a:extLst>
          </p:cNvPr>
          <p:cNvSpPr>
            <a:spLocks noGrp="1"/>
          </p:cNvSpPr>
          <p:nvPr>
            <p:ph type="title"/>
          </p:nvPr>
        </p:nvSpPr>
        <p:spPr/>
        <p:txBody>
          <a:bodyPr/>
          <a:lstStyle/>
          <a:p>
            <a:r>
              <a:rPr lang="en-US" dirty="0"/>
              <a:t>If I am shipping items abroad that are </a:t>
            </a:r>
            <a:br>
              <a:rPr lang="en-US" dirty="0"/>
            </a:br>
            <a:r>
              <a:rPr lang="en-US" dirty="0"/>
              <a:t>commonly used in research, I should still</a:t>
            </a:r>
            <a:br>
              <a:rPr lang="en-US" dirty="0"/>
            </a:br>
            <a:r>
              <a:rPr lang="en-US" dirty="0"/>
              <a:t>contact UF RISC.</a:t>
            </a:r>
          </a:p>
        </p:txBody>
      </p:sp>
      <p:sp>
        <p:nvSpPr>
          <p:cNvPr id="3" name="Text Placeholder 2">
            <a:extLst>
              <a:ext uri="{FF2B5EF4-FFF2-40B4-BE49-F238E27FC236}">
                <a16:creationId xmlns:a16="http://schemas.microsoft.com/office/drawing/2014/main" id="{333A791B-0ACA-7B79-6FBF-B40239ED0A58}"/>
              </a:ext>
            </a:extLst>
          </p:cNvPr>
          <p:cNvSpPr>
            <a:spLocks noGrp="1"/>
          </p:cNvSpPr>
          <p:nvPr>
            <p:ph type="body" sz="quarter" idx="16"/>
          </p:nvPr>
        </p:nvSpPr>
        <p:spPr>
          <a:xfrm>
            <a:off x="3919969" y="1627644"/>
            <a:ext cx="4352061" cy="637574"/>
          </a:xfrm>
        </p:spPr>
        <p:txBody>
          <a:bodyPr/>
          <a:lstStyle/>
          <a:p>
            <a:r>
              <a:rPr lang="en-US" sz="3200" dirty="0"/>
              <a:t>Q: Truth or Myth?</a:t>
            </a:r>
          </a:p>
        </p:txBody>
      </p:sp>
    </p:spTree>
    <p:extLst>
      <p:ext uri="{BB962C8B-B14F-4D97-AF65-F5344CB8AC3E}">
        <p14:creationId xmlns:p14="http://schemas.microsoft.com/office/powerpoint/2010/main" val="1105223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91CB6F-752E-F66F-C733-0B978DAE69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CEAD8A-F9C4-E82B-6651-DE9BDF39DE86}"/>
              </a:ext>
            </a:extLst>
          </p:cNvPr>
          <p:cNvSpPr>
            <a:spLocks noGrp="1"/>
          </p:cNvSpPr>
          <p:nvPr>
            <p:ph type="title"/>
          </p:nvPr>
        </p:nvSpPr>
        <p:spPr>
          <a:xfrm>
            <a:off x="1212272" y="1923199"/>
            <a:ext cx="9767455" cy="1868720"/>
          </a:xfrm>
        </p:spPr>
        <p:txBody>
          <a:bodyPr/>
          <a:lstStyle/>
          <a:p>
            <a:pPr algn="l"/>
            <a:r>
              <a:rPr lang="en-US" sz="2800" dirty="0"/>
              <a:t>• Some items commonly used in research may still require a U.S.  </a:t>
            </a:r>
            <a:br>
              <a:rPr lang="en-US" sz="2800" dirty="0"/>
            </a:br>
            <a:r>
              <a:rPr lang="en-US" sz="2800" dirty="0"/>
              <a:t>   export license or license exception to be shipped or taken </a:t>
            </a:r>
            <a:br>
              <a:rPr lang="en-US" sz="2800" dirty="0"/>
            </a:br>
            <a:r>
              <a:rPr lang="en-US" sz="2800" dirty="0"/>
              <a:t>   abroad.  Export control laws also change from time to time.</a:t>
            </a:r>
            <a:br>
              <a:rPr lang="en-US" sz="2800" dirty="0"/>
            </a:br>
            <a:br>
              <a:rPr lang="en-US" sz="2800" dirty="0"/>
            </a:br>
            <a:r>
              <a:rPr lang="en-US" sz="2800" dirty="0"/>
              <a:t>• Shipping or hand-carrying items that will be outside the U.S. for    </a:t>
            </a:r>
            <a:br>
              <a:rPr lang="en-US" sz="2800" dirty="0"/>
            </a:br>
            <a:r>
              <a:rPr lang="en-US" sz="2800" dirty="0"/>
              <a:t>   over a year (permanent export) and are over $2,500 in value </a:t>
            </a:r>
            <a:br>
              <a:rPr lang="en-US" sz="2800" dirty="0"/>
            </a:br>
            <a:r>
              <a:rPr lang="en-US" sz="2800" dirty="0"/>
              <a:t>   may require an Electronic Export Information (EEI) filing with </a:t>
            </a:r>
            <a:br>
              <a:rPr lang="en-US" sz="2800" dirty="0"/>
            </a:br>
            <a:r>
              <a:rPr lang="en-US" sz="2800" dirty="0"/>
              <a:t>   U.S. Customs and Border Protection (CBP). </a:t>
            </a:r>
            <a:br>
              <a:rPr lang="en-US" sz="2800" dirty="0"/>
            </a:br>
            <a:r>
              <a:rPr lang="en-US" sz="2800" dirty="0"/>
              <a:t> </a:t>
            </a:r>
            <a:br>
              <a:rPr lang="en-US" sz="2800" dirty="0"/>
            </a:br>
            <a:endParaRPr lang="en-US" sz="2800" dirty="0"/>
          </a:p>
        </p:txBody>
      </p:sp>
      <p:sp>
        <p:nvSpPr>
          <p:cNvPr id="3" name="Text Placeholder 2">
            <a:extLst>
              <a:ext uri="{FF2B5EF4-FFF2-40B4-BE49-F238E27FC236}">
                <a16:creationId xmlns:a16="http://schemas.microsoft.com/office/drawing/2014/main" id="{6C8F0666-0F98-A185-419E-0A0520962906}"/>
              </a:ext>
            </a:extLst>
          </p:cNvPr>
          <p:cNvSpPr>
            <a:spLocks noGrp="1"/>
          </p:cNvSpPr>
          <p:nvPr>
            <p:ph type="body" sz="quarter" idx="20"/>
          </p:nvPr>
        </p:nvSpPr>
        <p:spPr/>
        <p:txBody>
          <a:bodyPr/>
          <a:lstStyle/>
          <a:p>
            <a:r>
              <a:rPr lang="en-US" dirty="0"/>
              <a:t>A: Truth </a:t>
            </a:r>
          </a:p>
        </p:txBody>
      </p:sp>
      <p:sp>
        <p:nvSpPr>
          <p:cNvPr id="4" name="Title 1">
            <a:extLst>
              <a:ext uri="{FF2B5EF4-FFF2-40B4-BE49-F238E27FC236}">
                <a16:creationId xmlns:a16="http://schemas.microsoft.com/office/drawing/2014/main" id="{82D046AF-6A0D-6FBC-A379-6645BDED1F13}"/>
              </a:ext>
            </a:extLst>
          </p:cNvPr>
          <p:cNvSpPr txBox="1">
            <a:spLocks/>
          </p:cNvSpPr>
          <p:nvPr/>
        </p:nvSpPr>
        <p:spPr>
          <a:xfrm>
            <a:off x="1212272" y="655127"/>
            <a:ext cx="10082646" cy="1225686"/>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3600" b="1" i="0" kern="1200">
                <a:solidFill>
                  <a:schemeClr val="bg1"/>
                </a:solidFill>
                <a:latin typeface="Obviously Wide Semi" pitchFamily="82" charset="77"/>
                <a:ea typeface="+mj-ea"/>
                <a:cs typeface="+mj-cs"/>
              </a:defRPr>
            </a:lvl1pPr>
          </a:lstStyle>
          <a:p>
            <a:pPr algn="l"/>
            <a:r>
              <a:rPr lang="en-US" sz="4000" dirty="0"/>
              <a:t>Besides possible export license requirements,</a:t>
            </a:r>
          </a:p>
          <a:p>
            <a:pPr algn="l"/>
            <a:r>
              <a:rPr lang="en-US" sz="4000" dirty="0"/>
              <a:t>shipments may have other export requirements</a:t>
            </a:r>
          </a:p>
        </p:txBody>
      </p:sp>
    </p:spTree>
    <p:extLst>
      <p:ext uri="{BB962C8B-B14F-4D97-AF65-F5344CB8AC3E}">
        <p14:creationId xmlns:p14="http://schemas.microsoft.com/office/powerpoint/2010/main" val="2571939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1688CE-4D87-29EF-3042-637A95039E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2E03C9-146D-7590-D807-1C999D93F34B}"/>
              </a:ext>
            </a:extLst>
          </p:cNvPr>
          <p:cNvSpPr>
            <a:spLocks noGrp="1"/>
          </p:cNvSpPr>
          <p:nvPr>
            <p:ph type="title"/>
          </p:nvPr>
        </p:nvSpPr>
        <p:spPr>
          <a:xfrm>
            <a:off x="1212272" y="1476331"/>
            <a:ext cx="9767455" cy="1868720"/>
          </a:xfrm>
        </p:spPr>
        <p:txBody>
          <a:bodyPr/>
          <a:lstStyle/>
          <a:p>
            <a:pPr algn="l"/>
            <a:r>
              <a:rPr lang="en-US" sz="2800" dirty="0"/>
              <a:t>• Certain exports, even if they are temporary exports or are less </a:t>
            </a:r>
            <a:br>
              <a:rPr lang="en-US" sz="2800" dirty="0"/>
            </a:br>
            <a:r>
              <a:rPr lang="en-US" sz="2800" dirty="0"/>
              <a:t>   than $2,500 in value, may still require an EEI filing if they are </a:t>
            </a:r>
            <a:br>
              <a:rPr lang="en-US" sz="2800" dirty="0"/>
            </a:br>
            <a:r>
              <a:rPr lang="en-US" sz="2800" dirty="0"/>
              <a:t>   going to specific countries.</a:t>
            </a:r>
            <a:br>
              <a:rPr lang="en-US" sz="2800" dirty="0"/>
            </a:br>
            <a:br>
              <a:rPr lang="en-US" sz="2800" dirty="0"/>
            </a:br>
            <a:r>
              <a:rPr lang="en-US" sz="2800" dirty="0"/>
              <a:t>• UF may also be prohibited from transferring items to another </a:t>
            </a:r>
            <a:br>
              <a:rPr lang="en-US" sz="2800" dirty="0"/>
            </a:br>
            <a:r>
              <a:rPr lang="en-US" sz="2800" dirty="0"/>
              <a:t>   party in another country depending on the country and/or the   </a:t>
            </a:r>
            <a:br>
              <a:rPr lang="en-US" sz="2800" dirty="0"/>
            </a:br>
            <a:r>
              <a:rPr lang="en-US" sz="2800" dirty="0"/>
              <a:t>   planned end use or end user.</a:t>
            </a:r>
            <a:br>
              <a:rPr lang="en-US" sz="2800" dirty="0"/>
            </a:br>
            <a:r>
              <a:rPr lang="en-US" sz="2800" dirty="0"/>
              <a:t> </a:t>
            </a:r>
            <a:br>
              <a:rPr lang="en-US" sz="2800" dirty="0"/>
            </a:br>
            <a:endParaRPr lang="en-US" sz="2800" dirty="0"/>
          </a:p>
        </p:txBody>
      </p:sp>
      <p:sp>
        <p:nvSpPr>
          <p:cNvPr id="3" name="Text Placeholder 2">
            <a:extLst>
              <a:ext uri="{FF2B5EF4-FFF2-40B4-BE49-F238E27FC236}">
                <a16:creationId xmlns:a16="http://schemas.microsoft.com/office/drawing/2014/main" id="{5B25929F-0609-0925-6BD9-2DDB8343707A}"/>
              </a:ext>
            </a:extLst>
          </p:cNvPr>
          <p:cNvSpPr>
            <a:spLocks noGrp="1"/>
          </p:cNvSpPr>
          <p:nvPr>
            <p:ph type="body" sz="quarter" idx="20"/>
          </p:nvPr>
        </p:nvSpPr>
        <p:spPr/>
        <p:txBody>
          <a:bodyPr/>
          <a:lstStyle/>
          <a:p>
            <a:r>
              <a:rPr lang="en-US" dirty="0"/>
              <a:t>A: Truth </a:t>
            </a:r>
          </a:p>
        </p:txBody>
      </p:sp>
      <p:sp>
        <p:nvSpPr>
          <p:cNvPr id="4" name="Title 1">
            <a:extLst>
              <a:ext uri="{FF2B5EF4-FFF2-40B4-BE49-F238E27FC236}">
                <a16:creationId xmlns:a16="http://schemas.microsoft.com/office/drawing/2014/main" id="{346CD64B-F3BE-E5A7-6AAE-0B4E26F24336}"/>
              </a:ext>
            </a:extLst>
          </p:cNvPr>
          <p:cNvSpPr txBox="1">
            <a:spLocks/>
          </p:cNvSpPr>
          <p:nvPr/>
        </p:nvSpPr>
        <p:spPr>
          <a:xfrm>
            <a:off x="1212272" y="655127"/>
            <a:ext cx="10082646" cy="1225686"/>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3600" b="1" i="0" kern="1200">
                <a:solidFill>
                  <a:schemeClr val="bg1"/>
                </a:solidFill>
                <a:latin typeface="Obviously Wide Semi" pitchFamily="82" charset="77"/>
                <a:ea typeface="+mj-ea"/>
                <a:cs typeface="+mj-cs"/>
              </a:defRPr>
            </a:lvl1pPr>
          </a:lstStyle>
          <a:p>
            <a:pPr algn="l"/>
            <a:r>
              <a:rPr lang="en-US" sz="4000" dirty="0"/>
              <a:t>Continued…</a:t>
            </a:r>
          </a:p>
        </p:txBody>
      </p:sp>
    </p:spTree>
    <p:extLst>
      <p:ext uri="{BB962C8B-B14F-4D97-AF65-F5344CB8AC3E}">
        <p14:creationId xmlns:p14="http://schemas.microsoft.com/office/powerpoint/2010/main" val="1684361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CD9906-4484-0C47-21A8-38D80AA4CF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6F19CF-3AEF-84E7-BEEB-43442E9FB3C2}"/>
              </a:ext>
            </a:extLst>
          </p:cNvPr>
          <p:cNvSpPr>
            <a:spLocks noGrp="1"/>
          </p:cNvSpPr>
          <p:nvPr>
            <p:ph type="title"/>
          </p:nvPr>
        </p:nvSpPr>
        <p:spPr/>
        <p:txBody>
          <a:bodyPr/>
          <a:lstStyle/>
          <a:p>
            <a:r>
              <a:rPr lang="en-US" dirty="0"/>
              <a:t>If my research is considered “fundamental</a:t>
            </a:r>
            <a:br>
              <a:rPr lang="en-US" dirty="0"/>
            </a:br>
            <a:r>
              <a:rPr lang="en-US" dirty="0"/>
              <a:t>research,” it is likely to be less restricted </a:t>
            </a:r>
            <a:br>
              <a:rPr lang="en-US" dirty="0"/>
            </a:br>
            <a:r>
              <a:rPr lang="en-US" dirty="0"/>
              <a:t>under U.S. export control laws</a:t>
            </a:r>
          </a:p>
        </p:txBody>
      </p:sp>
      <p:sp>
        <p:nvSpPr>
          <p:cNvPr id="3" name="Text Placeholder 2">
            <a:extLst>
              <a:ext uri="{FF2B5EF4-FFF2-40B4-BE49-F238E27FC236}">
                <a16:creationId xmlns:a16="http://schemas.microsoft.com/office/drawing/2014/main" id="{EF002F08-E7ED-B396-F619-82FA6C96B348}"/>
              </a:ext>
            </a:extLst>
          </p:cNvPr>
          <p:cNvSpPr>
            <a:spLocks noGrp="1"/>
          </p:cNvSpPr>
          <p:nvPr>
            <p:ph type="body" sz="quarter" idx="16"/>
          </p:nvPr>
        </p:nvSpPr>
        <p:spPr>
          <a:xfrm>
            <a:off x="3919969" y="1627644"/>
            <a:ext cx="4352061" cy="637574"/>
          </a:xfrm>
        </p:spPr>
        <p:txBody>
          <a:bodyPr/>
          <a:lstStyle/>
          <a:p>
            <a:r>
              <a:rPr lang="en-US" sz="3200" dirty="0"/>
              <a:t>Q: Truth or Myth?</a:t>
            </a:r>
          </a:p>
        </p:txBody>
      </p:sp>
    </p:spTree>
    <p:extLst>
      <p:ext uri="{BB962C8B-B14F-4D97-AF65-F5344CB8AC3E}">
        <p14:creationId xmlns:p14="http://schemas.microsoft.com/office/powerpoint/2010/main" val="771996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7239E4-78F6-E4A9-59BC-5875888FBB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6A8FAB-3152-7FE3-7016-8861E4064AB0}"/>
              </a:ext>
            </a:extLst>
          </p:cNvPr>
          <p:cNvSpPr>
            <a:spLocks noGrp="1"/>
          </p:cNvSpPr>
          <p:nvPr>
            <p:ph type="title"/>
          </p:nvPr>
        </p:nvSpPr>
        <p:spPr>
          <a:xfrm>
            <a:off x="1212273" y="1278361"/>
            <a:ext cx="9767455" cy="1868720"/>
          </a:xfrm>
        </p:spPr>
        <p:txBody>
          <a:bodyPr/>
          <a:lstStyle/>
          <a:p>
            <a:pPr algn="l"/>
            <a:br>
              <a:rPr lang="en-US" sz="2400" dirty="0"/>
            </a:br>
            <a:r>
              <a:rPr lang="en-US" sz="2800" dirty="0"/>
              <a:t>• </a:t>
            </a:r>
            <a:br>
              <a:rPr lang="en-US" sz="2800" dirty="0"/>
            </a:br>
            <a:r>
              <a:rPr lang="en-US" sz="2800" dirty="0"/>
              <a:t> </a:t>
            </a:r>
            <a:br>
              <a:rPr lang="en-US" sz="2800" dirty="0"/>
            </a:br>
            <a:endParaRPr lang="en-US" sz="2800" dirty="0"/>
          </a:p>
        </p:txBody>
      </p:sp>
      <p:sp>
        <p:nvSpPr>
          <p:cNvPr id="3" name="Text Placeholder 2">
            <a:extLst>
              <a:ext uri="{FF2B5EF4-FFF2-40B4-BE49-F238E27FC236}">
                <a16:creationId xmlns:a16="http://schemas.microsoft.com/office/drawing/2014/main" id="{1DE35BD9-5C2B-D3F1-3F38-E1B09EB1F026}"/>
              </a:ext>
            </a:extLst>
          </p:cNvPr>
          <p:cNvSpPr>
            <a:spLocks noGrp="1"/>
          </p:cNvSpPr>
          <p:nvPr>
            <p:ph type="body" sz="quarter" idx="20"/>
          </p:nvPr>
        </p:nvSpPr>
        <p:spPr/>
        <p:txBody>
          <a:bodyPr/>
          <a:lstStyle/>
          <a:p>
            <a:r>
              <a:rPr lang="en-US" dirty="0"/>
              <a:t>A: Truth – but it depends </a:t>
            </a:r>
          </a:p>
        </p:txBody>
      </p:sp>
      <p:sp>
        <p:nvSpPr>
          <p:cNvPr id="4" name="Title 1">
            <a:extLst>
              <a:ext uri="{FF2B5EF4-FFF2-40B4-BE49-F238E27FC236}">
                <a16:creationId xmlns:a16="http://schemas.microsoft.com/office/drawing/2014/main" id="{FFAD0A40-8E8A-9E4E-4B04-399EE3677561}"/>
              </a:ext>
            </a:extLst>
          </p:cNvPr>
          <p:cNvSpPr txBox="1">
            <a:spLocks/>
          </p:cNvSpPr>
          <p:nvPr/>
        </p:nvSpPr>
        <p:spPr>
          <a:xfrm>
            <a:off x="1212272" y="540827"/>
            <a:ext cx="10082646" cy="1225686"/>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3600" b="1" i="0" kern="1200">
                <a:solidFill>
                  <a:schemeClr val="bg1"/>
                </a:solidFill>
                <a:latin typeface="Obviously Wide Semi" pitchFamily="82" charset="77"/>
                <a:ea typeface="+mj-ea"/>
                <a:cs typeface="+mj-cs"/>
              </a:defRPr>
            </a:lvl1pPr>
          </a:lstStyle>
          <a:p>
            <a:pPr algn="l"/>
            <a:r>
              <a:rPr lang="en-US" dirty="0"/>
              <a:t>According to the U.S. Department of Commerce, Bureau of Industry and Security (BIS): </a:t>
            </a:r>
            <a:br>
              <a:rPr lang="en-US" dirty="0"/>
            </a:br>
            <a:br>
              <a:rPr lang="en-US" sz="3600" dirty="0"/>
            </a:br>
            <a:endParaRPr lang="en-US" sz="4000" dirty="0"/>
          </a:p>
        </p:txBody>
      </p:sp>
      <p:sp>
        <p:nvSpPr>
          <p:cNvPr id="5" name="Title 1">
            <a:extLst>
              <a:ext uri="{FF2B5EF4-FFF2-40B4-BE49-F238E27FC236}">
                <a16:creationId xmlns:a16="http://schemas.microsoft.com/office/drawing/2014/main" id="{EA7E1E76-A46C-0DFA-B970-2F8400F28264}"/>
              </a:ext>
            </a:extLst>
          </p:cNvPr>
          <p:cNvSpPr txBox="1">
            <a:spLocks/>
          </p:cNvSpPr>
          <p:nvPr/>
        </p:nvSpPr>
        <p:spPr>
          <a:xfrm>
            <a:off x="1219200" y="1340706"/>
            <a:ext cx="10155383" cy="1868720"/>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3600" b="1" i="0" kern="1200">
                <a:solidFill>
                  <a:schemeClr val="bg1"/>
                </a:solidFill>
                <a:latin typeface="Obviously Wide Semi" pitchFamily="82" charset="77"/>
                <a:ea typeface="+mj-ea"/>
                <a:cs typeface="+mj-cs"/>
              </a:defRPr>
            </a:lvl1pPr>
          </a:lstStyle>
          <a:p>
            <a:pPr algn="l"/>
            <a:br>
              <a:rPr lang="en-US" sz="2800" dirty="0"/>
            </a:br>
            <a:r>
              <a:rPr lang="en-US" sz="2800" dirty="0"/>
              <a:t>   </a:t>
            </a:r>
            <a:r>
              <a:rPr lang="en-US" sz="2400" dirty="0"/>
              <a:t>“‘Fundamental research’ means research in science, engineering, or mathematics, the results of which ordinarily are published and shared broadly within the research community, and for which the researchers have not accepted restrictions for proprietary or national security reasons. It is distinguished from proprietary research and from industrial development, design, production, and product utilizations, the results of which ordinarily are restricted for proprietary and/or specific national security reasons. Normally, the results of "fundamental research" are published in scientific literature, thus making it publicly available.”</a:t>
            </a:r>
          </a:p>
          <a:p>
            <a:pPr algn="l"/>
            <a:endParaRPr lang="en-US" sz="1200" dirty="0"/>
          </a:p>
          <a:p>
            <a:pPr algn="l"/>
            <a:r>
              <a:rPr lang="en-US" sz="1000" dirty="0"/>
              <a:t>https://www.bis.doc.gov/index.php/policy-guidance/deemed-exports/deemed-exports-faqs/faq/50-what-technologies-are-considered-fundamental-research#:~:text=Research%20which%20is%20intended%20for,is%20not%20subject%20to%20the</a:t>
            </a:r>
            <a:br>
              <a:rPr lang="en-US" sz="1000" dirty="0"/>
            </a:br>
            <a:br>
              <a:rPr lang="en-US" sz="2400" dirty="0"/>
            </a:br>
            <a:br>
              <a:rPr lang="en-US" sz="2800" dirty="0"/>
            </a:br>
            <a:r>
              <a:rPr lang="en-US" sz="2800" dirty="0"/>
              <a:t> </a:t>
            </a:r>
            <a:br>
              <a:rPr lang="en-US" sz="2800" dirty="0"/>
            </a:br>
            <a:endParaRPr lang="en-US" sz="2800" dirty="0"/>
          </a:p>
        </p:txBody>
      </p:sp>
    </p:spTree>
    <p:extLst>
      <p:ext uri="{BB962C8B-B14F-4D97-AF65-F5344CB8AC3E}">
        <p14:creationId xmlns:p14="http://schemas.microsoft.com/office/powerpoint/2010/main" val="368585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73D933-F568-8719-9771-73E744556C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2C630E-833C-C0FF-1FE9-132957152F2A}"/>
              </a:ext>
            </a:extLst>
          </p:cNvPr>
          <p:cNvSpPr>
            <a:spLocks noGrp="1"/>
          </p:cNvSpPr>
          <p:nvPr>
            <p:ph type="title"/>
          </p:nvPr>
        </p:nvSpPr>
        <p:spPr>
          <a:xfrm>
            <a:off x="1212273" y="1278361"/>
            <a:ext cx="9767455" cy="1868720"/>
          </a:xfrm>
        </p:spPr>
        <p:txBody>
          <a:bodyPr/>
          <a:lstStyle/>
          <a:p>
            <a:pPr algn="l"/>
            <a:br>
              <a:rPr lang="en-US" sz="2400" dirty="0"/>
            </a:br>
            <a:r>
              <a:rPr lang="en-US" sz="2800" dirty="0"/>
              <a:t> </a:t>
            </a:r>
            <a:br>
              <a:rPr lang="en-US" sz="2800" dirty="0"/>
            </a:br>
            <a:r>
              <a:rPr lang="en-US" sz="2800" dirty="0"/>
              <a:t> </a:t>
            </a:r>
            <a:br>
              <a:rPr lang="en-US" sz="2800" dirty="0"/>
            </a:br>
            <a:endParaRPr lang="en-US" sz="2800" dirty="0"/>
          </a:p>
        </p:txBody>
      </p:sp>
      <p:sp>
        <p:nvSpPr>
          <p:cNvPr id="3" name="Text Placeholder 2">
            <a:extLst>
              <a:ext uri="{FF2B5EF4-FFF2-40B4-BE49-F238E27FC236}">
                <a16:creationId xmlns:a16="http://schemas.microsoft.com/office/drawing/2014/main" id="{0BF6B3B2-BC60-2E3A-D6ED-65416F18D337}"/>
              </a:ext>
            </a:extLst>
          </p:cNvPr>
          <p:cNvSpPr>
            <a:spLocks noGrp="1"/>
          </p:cNvSpPr>
          <p:nvPr>
            <p:ph type="body" sz="quarter" idx="20"/>
          </p:nvPr>
        </p:nvSpPr>
        <p:spPr/>
        <p:txBody>
          <a:bodyPr/>
          <a:lstStyle/>
          <a:p>
            <a:r>
              <a:rPr lang="en-US" dirty="0"/>
              <a:t>A: Truth – but it depends </a:t>
            </a:r>
          </a:p>
        </p:txBody>
      </p:sp>
      <p:sp>
        <p:nvSpPr>
          <p:cNvPr id="4" name="Title 1">
            <a:extLst>
              <a:ext uri="{FF2B5EF4-FFF2-40B4-BE49-F238E27FC236}">
                <a16:creationId xmlns:a16="http://schemas.microsoft.com/office/drawing/2014/main" id="{2955FA29-80EA-325F-2BE9-0089A96DF27E}"/>
              </a:ext>
            </a:extLst>
          </p:cNvPr>
          <p:cNvSpPr txBox="1">
            <a:spLocks/>
          </p:cNvSpPr>
          <p:nvPr/>
        </p:nvSpPr>
        <p:spPr>
          <a:xfrm>
            <a:off x="1212272" y="540827"/>
            <a:ext cx="10082646" cy="1225686"/>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3600" b="1" i="0" kern="1200">
                <a:solidFill>
                  <a:schemeClr val="bg1"/>
                </a:solidFill>
                <a:latin typeface="Obviously Wide Semi" pitchFamily="82" charset="77"/>
                <a:ea typeface="+mj-ea"/>
                <a:cs typeface="+mj-cs"/>
              </a:defRPr>
            </a:lvl1pPr>
          </a:lstStyle>
          <a:p>
            <a:pPr algn="l"/>
            <a:r>
              <a:rPr lang="en-US" sz="3600" dirty="0"/>
              <a:t>When considering fundamental research, please keep in mind:</a:t>
            </a:r>
          </a:p>
          <a:p>
            <a:pPr algn="l"/>
            <a:endParaRPr lang="en-US" sz="3600" dirty="0"/>
          </a:p>
        </p:txBody>
      </p:sp>
      <p:sp>
        <p:nvSpPr>
          <p:cNvPr id="5" name="Title 1">
            <a:extLst>
              <a:ext uri="{FF2B5EF4-FFF2-40B4-BE49-F238E27FC236}">
                <a16:creationId xmlns:a16="http://schemas.microsoft.com/office/drawing/2014/main" id="{B3753CC2-DADE-3677-26FD-0811B1610D73}"/>
              </a:ext>
            </a:extLst>
          </p:cNvPr>
          <p:cNvSpPr txBox="1">
            <a:spLocks/>
          </p:cNvSpPr>
          <p:nvPr/>
        </p:nvSpPr>
        <p:spPr>
          <a:xfrm>
            <a:off x="1175903" y="1403485"/>
            <a:ext cx="10155383" cy="1868720"/>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3600" b="1" i="0" kern="1200">
                <a:solidFill>
                  <a:schemeClr val="bg1"/>
                </a:solidFill>
                <a:latin typeface="Obviously Wide Semi" pitchFamily="82" charset="77"/>
                <a:ea typeface="+mj-ea"/>
                <a:cs typeface="+mj-cs"/>
              </a:defRPr>
            </a:lvl1pPr>
          </a:lstStyle>
          <a:p>
            <a:pPr algn="l"/>
            <a:endParaRPr lang="en-US" sz="2800" dirty="0"/>
          </a:p>
          <a:p>
            <a:pPr algn="l"/>
            <a:r>
              <a:rPr lang="en-US" sz="2800" dirty="0"/>
              <a:t>• Physical shipments or hand-carrying of items involved in  </a:t>
            </a:r>
          </a:p>
          <a:p>
            <a:pPr algn="l"/>
            <a:r>
              <a:rPr lang="en-US" sz="2800" dirty="0"/>
              <a:t>   fundamental research projects do </a:t>
            </a:r>
            <a:r>
              <a:rPr lang="en-US" sz="2800" u="sng" dirty="0"/>
              <a:t>not</a:t>
            </a:r>
            <a:r>
              <a:rPr lang="en-US" sz="2800" dirty="0"/>
              <a:t> fall under the fundamental </a:t>
            </a:r>
          </a:p>
          <a:p>
            <a:pPr algn="l"/>
            <a:r>
              <a:rPr lang="en-US" sz="2800" dirty="0"/>
              <a:t>   research exclusion (FRE). Items may still need licenses or EEI filings.</a:t>
            </a:r>
          </a:p>
          <a:p>
            <a:pPr algn="l"/>
            <a:endParaRPr lang="en-US" sz="2800" dirty="0"/>
          </a:p>
          <a:p>
            <a:pPr algn="l"/>
            <a:r>
              <a:rPr lang="en-US" sz="2800" dirty="0"/>
              <a:t>• Certain contract clauses can take research outside of FRE.</a:t>
            </a:r>
          </a:p>
          <a:p>
            <a:pPr algn="l"/>
            <a:endParaRPr lang="en-US" sz="2800" dirty="0"/>
          </a:p>
          <a:p>
            <a:pPr algn="l"/>
            <a:r>
              <a:rPr lang="en-US" sz="2800" dirty="0"/>
              <a:t>• An FRE designation does not eliminate restricted party or </a:t>
            </a:r>
          </a:p>
          <a:p>
            <a:pPr algn="l"/>
            <a:r>
              <a:rPr lang="en-US" sz="2800" dirty="0"/>
              <a:t>   restricted end use restrictions.</a:t>
            </a:r>
            <a:br>
              <a:rPr lang="en-US" sz="2800" dirty="0"/>
            </a:br>
            <a:br>
              <a:rPr lang="en-US" sz="2400" dirty="0"/>
            </a:br>
            <a:br>
              <a:rPr lang="en-US" sz="2400" dirty="0"/>
            </a:br>
            <a:br>
              <a:rPr lang="en-US" sz="2800" dirty="0"/>
            </a:br>
            <a:r>
              <a:rPr lang="en-US" sz="2800" dirty="0"/>
              <a:t> </a:t>
            </a:r>
            <a:br>
              <a:rPr lang="en-US" sz="2800" dirty="0"/>
            </a:br>
            <a:endParaRPr lang="en-US" sz="2800" dirty="0"/>
          </a:p>
        </p:txBody>
      </p:sp>
    </p:spTree>
    <p:extLst>
      <p:ext uri="{BB962C8B-B14F-4D97-AF65-F5344CB8AC3E}">
        <p14:creationId xmlns:p14="http://schemas.microsoft.com/office/powerpoint/2010/main" val="716195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E659A5-E18C-EB65-922E-5C092DA0D1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622B36-8239-D697-700E-CC012D501EDC}"/>
              </a:ext>
            </a:extLst>
          </p:cNvPr>
          <p:cNvSpPr>
            <a:spLocks noGrp="1"/>
          </p:cNvSpPr>
          <p:nvPr>
            <p:ph type="title"/>
          </p:nvPr>
        </p:nvSpPr>
        <p:spPr/>
        <p:txBody>
          <a:bodyPr/>
          <a:lstStyle/>
          <a:p>
            <a:r>
              <a:rPr lang="en-US" dirty="0"/>
              <a:t>Hypotheticals from the audience</a:t>
            </a:r>
          </a:p>
        </p:txBody>
      </p:sp>
      <p:sp>
        <p:nvSpPr>
          <p:cNvPr id="3" name="Text Placeholder 2">
            <a:extLst>
              <a:ext uri="{FF2B5EF4-FFF2-40B4-BE49-F238E27FC236}">
                <a16:creationId xmlns:a16="http://schemas.microsoft.com/office/drawing/2014/main" id="{E140D70A-F77A-E989-E246-F997B2FAB910}"/>
              </a:ext>
            </a:extLst>
          </p:cNvPr>
          <p:cNvSpPr>
            <a:spLocks noGrp="1"/>
          </p:cNvSpPr>
          <p:nvPr>
            <p:ph type="body" sz="quarter" idx="16"/>
          </p:nvPr>
        </p:nvSpPr>
        <p:spPr>
          <a:xfrm>
            <a:off x="3919969" y="1627644"/>
            <a:ext cx="4352061" cy="637574"/>
          </a:xfrm>
        </p:spPr>
        <p:txBody>
          <a:bodyPr/>
          <a:lstStyle/>
          <a:p>
            <a:r>
              <a:rPr lang="en-US" sz="3200" dirty="0"/>
              <a:t>Q: Truth or Myth?</a:t>
            </a:r>
          </a:p>
        </p:txBody>
      </p:sp>
    </p:spTree>
    <p:extLst>
      <p:ext uri="{BB962C8B-B14F-4D97-AF65-F5344CB8AC3E}">
        <p14:creationId xmlns:p14="http://schemas.microsoft.com/office/powerpoint/2010/main" val="8976373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AB2366-0E82-AA7B-3112-C7A5190DAF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C4C620-5150-A22A-0DD5-E480E83C543E}"/>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1390135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ED0E6-5290-D9BC-8E6E-406E535EC29F}"/>
              </a:ext>
            </a:extLst>
          </p:cNvPr>
          <p:cNvSpPr>
            <a:spLocks noGrp="1"/>
          </p:cNvSpPr>
          <p:nvPr>
            <p:ph type="ctrTitle"/>
          </p:nvPr>
        </p:nvSpPr>
        <p:spPr>
          <a:xfrm>
            <a:off x="103908" y="882232"/>
            <a:ext cx="12192000" cy="2125968"/>
          </a:xfrm>
        </p:spPr>
        <p:txBody>
          <a:bodyPr/>
          <a:lstStyle/>
          <a:p>
            <a:r>
              <a:rPr lang="en-US" sz="4800" b="0" dirty="0">
                <a:latin typeface="Billion Dreams" panose="02000600000000000000" pitchFamily="2" charset="0"/>
              </a:rPr>
              <a:t>Thank you!</a:t>
            </a:r>
            <a:br>
              <a:rPr lang="en-US" sz="4800" b="0" dirty="0">
                <a:latin typeface="Billion Dreams" panose="02000600000000000000" pitchFamily="2" charset="0"/>
              </a:rPr>
            </a:br>
            <a:br>
              <a:rPr lang="en-US" sz="4800" b="0" dirty="0">
                <a:latin typeface="Billion Dreams" panose="02000600000000000000" pitchFamily="2" charset="0"/>
              </a:rPr>
            </a:br>
            <a:r>
              <a:rPr lang="en-US" sz="3200" dirty="0"/>
              <a:t>exportcontrol@research.ufl.edu</a:t>
            </a:r>
            <a:br>
              <a:rPr lang="en-US" sz="3200" dirty="0"/>
            </a:br>
            <a:r>
              <a:rPr lang="en-US" sz="3200" dirty="0"/>
              <a:t>352-392-9174 </a:t>
            </a:r>
            <a:endParaRPr lang="en-US" sz="3200" b="0" dirty="0">
              <a:latin typeface="Billion Dreams" panose="02000600000000000000" pitchFamily="2" charset="0"/>
            </a:endParaRPr>
          </a:p>
        </p:txBody>
      </p:sp>
      <p:sp>
        <p:nvSpPr>
          <p:cNvPr id="4" name="Text Placeholder 3">
            <a:extLst>
              <a:ext uri="{FF2B5EF4-FFF2-40B4-BE49-F238E27FC236}">
                <a16:creationId xmlns:a16="http://schemas.microsoft.com/office/drawing/2014/main" id="{8307ED5A-4B09-3A60-C4DB-FF5198E2D351}"/>
              </a:ext>
            </a:extLst>
          </p:cNvPr>
          <p:cNvSpPr>
            <a:spLocks noGrp="1"/>
          </p:cNvSpPr>
          <p:nvPr>
            <p:ph type="body" sz="quarter" idx="10"/>
          </p:nvPr>
        </p:nvSpPr>
        <p:spPr/>
        <p:txBody>
          <a:bodyPr/>
          <a:lstStyle/>
          <a:p>
            <a:r>
              <a:rPr lang="en-US" dirty="0"/>
              <a:t>Stacy Beck, JD, Interim Export Control Officer</a:t>
            </a:r>
          </a:p>
        </p:txBody>
      </p:sp>
      <p:sp>
        <p:nvSpPr>
          <p:cNvPr id="5" name="Text Placeholder 4">
            <a:extLst>
              <a:ext uri="{FF2B5EF4-FFF2-40B4-BE49-F238E27FC236}">
                <a16:creationId xmlns:a16="http://schemas.microsoft.com/office/drawing/2014/main" id="{D5C8ABD8-57D6-89E5-4156-A4609C5101DA}"/>
              </a:ext>
            </a:extLst>
          </p:cNvPr>
          <p:cNvSpPr>
            <a:spLocks noGrp="1"/>
          </p:cNvSpPr>
          <p:nvPr>
            <p:ph type="body" sz="quarter" idx="11"/>
          </p:nvPr>
        </p:nvSpPr>
        <p:spPr/>
        <p:txBody>
          <a:bodyPr/>
          <a:lstStyle/>
          <a:p>
            <a:r>
              <a:rPr lang="en-US" dirty="0"/>
              <a:t>stacyebeck@ufl.edu</a:t>
            </a:r>
          </a:p>
          <a:p>
            <a:endParaRPr lang="en-US" dirty="0"/>
          </a:p>
        </p:txBody>
      </p:sp>
      <p:sp>
        <p:nvSpPr>
          <p:cNvPr id="6" name="TextBox 5">
            <a:extLst>
              <a:ext uri="{FF2B5EF4-FFF2-40B4-BE49-F238E27FC236}">
                <a16:creationId xmlns:a16="http://schemas.microsoft.com/office/drawing/2014/main" id="{2731FF3E-12F5-CE17-C2F2-C1547717A571}"/>
              </a:ext>
            </a:extLst>
          </p:cNvPr>
          <p:cNvSpPr txBox="1"/>
          <p:nvPr/>
        </p:nvSpPr>
        <p:spPr>
          <a:xfrm>
            <a:off x="3846628" y="3937378"/>
            <a:ext cx="5807999" cy="369332"/>
          </a:xfrm>
          <a:prstGeom prst="rect">
            <a:avLst/>
          </a:prstGeom>
          <a:noFill/>
        </p:spPr>
        <p:txBody>
          <a:bodyPr wrap="square">
            <a:spAutoFit/>
          </a:bodyPr>
          <a:lstStyle/>
          <a:p>
            <a:r>
              <a:rPr lang="en-US" dirty="0">
                <a:solidFill>
                  <a:schemeClr val="bg1"/>
                </a:solidFill>
                <a:latin typeface="Gentona Thin" pitchFamily="2" charset="77"/>
              </a:rPr>
              <a:t>UF Research Integrity, Security &amp; Compliance (RISC)</a:t>
            </a:r>
            <a:endParaRPr lang="en-US" dirty="0">
              <a:solidFill>
                <a:schemeClr val="bg1"/>
              </a:solidFill>
              <a:latin typeface="Gentona Medium" pitchFamily="2" charset="77"/>
            </a:endParaRPr>
          </a:p>
        </p:txBody>
      </p:sp>
    </p:spTree>
    <p:extLst>
      <p:ext uri="{BB962C8B-B14F-4D97-AF65-F5344CB8AC3E}">
        <p14:creationId xmlns:p14="http://schemas.microsoft.com/office/powerpoint/2010/main" val="339481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A952B347-114E-931A-0337-96C77140D529}"/>
              </a:ext>
            </a:extLst>
          </p:cNvPr>
          <p:cNvSpPr>
            <a:spLocks noGrp="1"/>
          </p:cNvSpPr>
          <p:nvPr>
            <p:ph type="title"/>
          </p:nvPr>
        </p:nvSpPr>
        <p:spPr/>
        <p:txBody>
          <a:bodyPr vert="horz" lIns="91440" tIns="45720" rIns="91440" bIns="45720" rtlCol="0" anchor="ctr">
            <a:normAutofit/>
          </a:bodyPr>
          <a:lstStyle/>
          <a:p>
            <a:r>
              <a:rPr lang="en-US" sz="4000" dirty="0"/>
              <a:t>UF Research Integrity, Security &amp; Compliance</a:t>
            </a:r>
            <a:endParaRPr lang="en-US" sz="4000" kern="1200" dirty="0">
              <a:latin typeface="+mj-lt"/>
              <a:ea typeface="+mj-ea"/>
              <a:cs typeface="+mj-cs"/>
            </a:endParaRPr>
          </a:p>
        </p:txBody>
      </p:sp>
      <p:graphicFrame>
        <p:nvGraphicFramePr>
          <p:cNvPr id="6" name="Diagram 5">
            <a:extLst>
              <a:ext uri="{FF2B5EF4-FFF2-40B4-BE49-F238E27FC236}">
                <a16:creationId xmlns:a16="http://schemas.microsoft.com/office/drawing/2014/main" id="{DAC88BE5-598B-A06E-0959-6A493BF70DFE}"/>
              </a:ext>
            </a:extLst>
          </p:cNvPr>
          <p:cNvGraphicFramePr/>
          <p:nvPr/>
        </p:nvGraphicFramePr>
        <p:xfrm>
          <a:off x="966047" y="1579674"/>
          <a:ext cx="10148046" cy="44804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6043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8929" y="592709"/>
            <a:ext cx="10845164" cy="628377"/>
          </a:xfrm>
          <a:prstGeom prst="rect">
            <a:avLst/>
          </a:prstGeom>
        </p:spPr>
        <p:txBody>
          <a:bodyPr vert="horz" wrap="square" lIns="0" tIns="12700" rIns="0" bIns="0" rtlCol="0">
            <a:spAutoFit/>
          </a:bodyPr>
          <a:lstStyle/>
          <a:p>
            <a:pPr marL="155575">
              <a:lnSpc>
                <a:spcPct val="100000"/>
              </a:lnSpc>
              <a:spcBef>
                <a:spcPts val="100"/>
              </a:spcBef>
            </a:pPr>
            <a:r>
              <a:rPr lang="en-US" sz="4000" spc="-10" dirty="0"/>
              <a:t>Export Control Compliance</a:t>
            </a:r>
            <a:endParaRPr sz="4000" spc="-10" dirty="0"/>
          </a:p>
        </p:txBody>
      </p:sp>
      <p:pic>
        <p:nvPicPr>
          <p:cNvPr id="3" name="object 3"/>
          <p:cNvPicPr/>
          <p:nvPr/>
        </p:nvPicPr>
        <p:blipFill>
          <a:blip r:embed="rId2" cstate="print"/>
          <a:stretch>
            <a:fillRect/>
          </a:stretch>
        </p:blipFill>
        <p:spPr>
          <a:xfrm>
            <a:off x="9311640" y="1272540"/>
            <a:ext cx="1097279" cy="1097279"/>
          </a:xfrm>
          <a:prstGeom prst="rect">
            <a:avLst/>
          </a:prstGeom>
        </p:spPr>
      </p:pic>
      <p:pic>
        <p:nvPicPr>
          <p:cNvPr id="4" name="object 4"/>
          <p:cNvPicPr/>
          <p:nvPr/>
        </p:nvPicPr>
        <p:blipFill>
          <a:blip r:embed="rId3" cstate="print"/>
          <a:stretch>
            <a:fillRect/>
          </a:stretch>
        </p:blipFill>
        <p:spPr>
          <a:xfrm>
            <a:off x="10814303" y="1272540"/>
            <a:ext cx="1097279" cy="1097279"/>
          </a:xfrm>
          <a:prstGeom prst="rect">
            <a:avLst/>
          </a:prstGeom>
        </p:spPr>
      </p:pic>
      <p:pic>
        <p:nvPicPr>
          <p:cNvPr id="5" name="object 5"/>
          <p:cNvPicPr/>
          <p:nvPr/>
        </p:nvPicPr>
        <p:blipFill>
          <a:blip r:embed="rId4" cstate="print"/>
          <a:stretch>
            <a:fillRect/>
          </a:stretch>
        </p:blipFill>
        <p:spPr>
          <a:xfrm>
            <a:off x="10133076" y="2613660"/>
            <a:ext cx="951348" cy="894574"/>
          </a:xfrm>
          <a:prstGeom prst="rect">
            <a:avLst/>
          </a:prstGeom>
        </p:spPr>
      </p:pic>
      <p:sp>
        <p:nvSpPr>
          <p:cNvPr id="6" name="object 6"/>
          <p:cNvSpPr txBox="1"/>
          <p:nvPr/>
        </p:nvSpPr>
        <p:spPr>
          <a:xfrm>
            <a:off x="778093" y="1340273"/>
            <a:ext cx="10800715" cy="4821833"/>
          </a:xfrm>
          <a:prstGeom prst="rect">
            <a:avLst/>
          </a:prstGeom>
        </p:spPr>
        <p:txBody>
          <a:bodyPr vert="horz" wrap="square" lIns="0" tIns="12700" rIns="0" bIns="0" rtlCol="0">
            <a:spAutoFit/>
          </a:bodyPr>
          <a:lstStyle/>
          <a:p>
            <a:pPr marL="97790" marR="3736340" lvl="0" indent="-85725" defTabSz="914400" eaLnBrk="1" fontAlgn="auto" latinLnBrk="0" hangingPunct="1">
              <a:lnSpc>
                <a:spcPct val="100000"/>
              </a:lnSpc>
              <a:spcBef>
                <a:spcPts val="100"/>
              </a:spcBef>
              <a:spcAft>
                <a:spcPts val="0"/>
              </a:spcAft>
              <a:buClrTx/>
              <a:buSzTx/>
              <a:buFont typeface="Arial"/>
              <a:buChar char="•"/>
              <a:tabLst>
                <a:tab pos="241935" algn="l"/>
              </a:tabLst>
              <a:defRPr/>
            </a:pPr>
            <a:r>
              <a:rPr kumimoji="0" sz="2400" b="1" i="0" u="none" strike="noStrike" kern="0" cap="none" spc="-10" normalizeH="0" baseline="0" noProof="0" dirty="0">
                <a:ln>
                  <a:noFill/>
                </a:ln>
                <a:effectLst/>
                <a:uLnTx/>
                <a:uFillTx/>
                <a:latin typeface="Calibri"/>
                <a:cs typeface="Calibri"/>
              </a:rPr>
              <a:t>U.S.</a:t>
            </a:r>
            <a:r>
              <a:rPr kumimoji="0" sz="2400" b="1" i="0" u="none" strike="noStrike" kern="0" cap="none" spc="-65" normalizeH="0" baseline="0" noProof="0" dirty="0">
                <a:ln>
                  <a:noFill/>
                </a:ln>
                <a:effectLst/>
                <a:uLnTx/>
                <a:uFillTx/>
                <a:latin typeface="Calibri"/>
                <a:cs typeface="Calibri"/>
              </a:rPr>
              <a:t> </a:t>
            </a:r>
            <a:r>
              <a:rPr kumimoji="0" sz="2400" b="1" i="0" u="none" strike="noStrike" kern="0" cap="none" spc="0" normalizeH="0" baseline="0" noProof="0" dirty="0">
                <a:ln>
                  <a:noFill/>
                </a:ln>
                <a:effectLst/>
                <a:uLnTx/>
                <a:uFillTx/>
                <a:latin typeface="Calibri"/>
                <a:cs typeface="Calibri"/>
              </a:rPr>
              <a:t>Department</a:t>
            </a:r>
            <a:r>
              <a:rPr kumimoji="0" sz="2400" b="1" i="0" u="none" strike="noStrike" kern="0" cap="none" spc="-60" normalizeH="0" baseline="0" noProof="0" dirty="0">
                <a:ln>
                  <a:noFill/>
                </a:ln>
                <a:effectLst/>
                <a:uLnTx/>
                <a:uFillTx/>
                <a:latin typeface="Calibri"/>
                <a:cs typeface="Calibri"/>
              </a:rPr>
              <a:t> </a:t>
            </a:r>
            <a:r>
              <a:rPr kumimoji="0" sz="2400" b="1" i="0" u="none" strike="noStrike" kern="0" cap="none" spc="0" normalizeH="0" baseline="0" noProof="0" dirty="0">
                <a:ln>
                  <a:noFill/>
                </a:ln>
                <a:effectLst/>
                <a:uLnTx/>
                <a:uFillTx/>
                <a:latin typeface="Calibri"/>
                <a:cs typeface="Calibri"/>
              </a:rPr>
              <a:t>of</a:t>
            </a:r>
            <a:r>
              <a:rPr kumimoji="0" sz="2400" b="1" i="0" u="none" strike="noStrike" kern="0" cap="none" spc="-40" normalizeH="0" baseline="0" noProof="0" dirty="0">
                <a:ln>
                  <a:noFill/>
                </a:ln>
                <a:effectLst/>
                <a:uLnTx/>
                <a:uFillTx/>
                <a:latin typeface="Calibri"/>
                <a:cs typeface="Calibri"/>
              </a:rPr>
              <a:t> </a:t>
            </a:r>
            <a:r>
              <a:rPr kumimoji="0" sz="2400" b="1" i="0" u="none" strike="noStrike" kern="0" cap="none" spc="0" normalizeH="0" baseline="0" noProof="0" dirty="0">
                <a:ln>
                  <a:noFill/>
                </a:ln>
                <a:effectLst/>
                <a:uLnTx/>
                <a:uFillTx/>
                <a:latin typeface="Calibri"/>
                <a:cs typeface="Calibri"/>
              </a:rPr>
              <a:t>Commerce</a:t>
            </a:r>
            <a:r>
              <a:rPr kumimoji="0" sz="2400" b="1" i="0" u="none" strike="noStrike" kern="0" cap="none" spc="-65" normalizeH="0" baseline="0" noProof="0" dirty="0">
                <a:ln>
                  <a:noFill/>
                </a:ln>
                <a:effectLst/>
                <a:uLnTx/>
                <a:uFillTx/>
                <a:latin typeface="Calibri"/>
                <a:cs typeface="Calibri"/>
              </a:rPr>
              <a:t> </a:t>
            </a:r>
            <a:r>
              <a:rPr kumimoji="0" sz="2400" b="1" i="0" u="none" strike="noStrike" kern="0" cap="none" spc="0" normalizeH="0" baseline="0" noProof="0" dirty="0">
                <a:ln>
                  <a:noFill/>
                </a:ln>
                <a:effectLst/>
                <a:uLnTx/>
                <a:uFillTx/>
                <a:latin typeface="Calibri"/>
                <a:cs typeface="Calibri"/>
              </a:rPr>
              <a:t>Bureau</a:t>
            </a:r>
            <a:r>
              <a:rPr kumimoji="0" sz="2400" b="1" i="0" u="none" strike="noStrike" kern="0" cap="none" spc="-65" normalizeH="0" baseline="0" noProof="0" dirty="0">
                <a:ln>
                  <a:noFill/>
                </a:ln>
                <a:effectLst/>
                <a:uLnTx/>
                <a:uFillTx/>
                <a:latin typeface="Calibri"/>
                <a:cs typeface="Calibri"/>
              </a:rPr>
              <a:t> </a:t>
            </a:r>
            <a:r>
              <a:rPr kumimoji="0" sz="2400" b="1" i="0" u="none" strike="noStrike" kern="0" cap="none" spc="0" normalizeH="0" baseline="0" noProof="0" dirty="0">
                <a:ln>
                  <a:noFill/>
                </a:ln>
                <a:effectLst/>
                <a:uLnTx/>
                <a:uFillTx/>
                <a:latin typeface="Calibri"/>
                <a:cs typeface="Calibri"/>
              </a:rPr>
              <a:t>of</a:t>
            </a:r>
            <a:r>
              <a:rPr kumimoji="0" sz="2400" b="1" i="0" u="none" strike="noStrike" kern="0" cap="none" spc="-35" normalizeH="0" baseline="0" noProof="0" dirty="0">
                <a:ln>
                  <a:noFill/>
                </a:ln>
                <a:effectLst/>
                <a:uLnTx/>
                <a:uFillTx/>
                <a:latin typeface="Calibri"/>
                <a:cs typeface="Calibri"/>
              </a:rPr>
              <a:t> </a:t>
            </a:r>
            <a:r>
              <a:rPr kumimoji="0" sz="2400" b="1" i="0" u="none" strike="noStrike" kern="0" cap="none" spc="0" normalizeH="0" baseline="0" noProof="0" dirty="0">
                <a:ln>
                  <a:noFill/>
                </a:ln>
                <a:effectLst/>
                <a:uLnTx/>
                <a:uFillTx/>
                <a:latin typeface="Calibri"/>
                <a:cs typeface="Calibri"/>
              </a:rPr>
              <a:t>Industry</a:t>
            </a:r>
            <a:r>
              <a:rPr kumimoji="0" sz="2400" b="1" i="0" u="none" strike="noStrike" kern="0" cap="none" spc="-55" normalizeH="0" baseline="0" noProof="0" dirty="0">
                <a:ln>
                  <a:noFill/>
                </a:ln>
                <a:effectLst/>
                <a:uLnTx/>
                <a:uFillTx/>
                <a:latin typeface="Calibri"/>
                <a:cs typeface="Calibri"/>
              </a:rPr>
              <a:t> </a:t>
            </a:r>
            <a:r>
              <a:rPr kumimoji="0" sz="2400" b="1" i="0" u="none" strike="noStrike" kern="0" cap="none" spc="-25" normalizeH="0" baseline="0" noProof="0" dirty="0">
                <a:ln>
                  <a:noFill/>
                </a:ln>
                <a:effectLst/>
                <a:uLnTx/>
                <a:uFillTx/>
                <a:latin typeface="Calibri"/>
                <a:cs typeface="Calibri"/>
              </a:rPr>
              <a:t>and </a:t>
            </a:r>
            <a:r>
              <a:rPr kumimoji="0" sz="2400" b="1" i="0" u="none" strike="noStrike" kern="0" cap="none" spc="-10" normalizeH="0" baseline="0" noProof="0" dirty="0">
                <a:ln>
                  <a:noFill/>
                </a:ln>
                <a:effectLst/>
                <a:uLnTx/>
                <a:uFillTx/>
                <a:latin typeface="Calibri"/>
                <a:cs typeface="Calibri"/>
              </a:rPr>
              <a:t>Security</a:t>
            </a:r>
            <a:endParaRPr kumimoji="0" sz="2400" b="0" i="0" u="none" strike="noStrike" kern="0" cap="none" spc="0" normalizeH="0" baseline="0" noProof="0" dirty="0">
              <a:ln>
                <a:noFill/>
              </a:ln>
              <a:effectLst/>
              <a:uLnTx/>
              <a:uFillTx/>
              <a:latin typeface="Calibri"/>
              <a:cs typeface="Calibri"/>
            </a:endParaRPr>
          </a:p>
          <a:p>
            <a:pPr marL="554990" marR="3141345" lvl="1" indent="-228600" defTabSz="914400" eaLnBrk="1" fontAlgn="auto" latinLnBrk="0" hangingPunct="1">
              <a:lnSpc>
                <a:spcPct val="100000"/>
              </a:lnSpc>
              <a:spcBef>
                <a:spcPts val="325"/>
              </a:spcBef>
              <a:spcAft>
                <a:spcPts val="0"/>
              </a:spcAft>
              <a:buClrTx/>
              <a:buSzTx/>
              <a:buFont typeface="Arial"/>
              <a:buChar char="•"/>
              <a:tabLst>
                <a:tab pos="554990" algn="l"/>
                <a:tab pos="555625" algn="l"/>
              </a:tabLst>
              <a:defRPr/>
            </a:pPr>
            <a:r>
              <a:rPr kumimoji="0" sz="2000" b="1" i="0" u="none" strike="noStrike" kern="0" cap="none" spc="0" normalizeH="0" baseline="0" noProof="0" dirty="0">
                <a:ln>
                  <a:noFill/>
                </a:ln>
                <a:effectLst/>
                <a:uLnTx/>
                <a:uFillTx/>
                <a:latin typeface="Calibri"/>
                <a:cs typeface="Calibri"/>
              </a:rPr>
              <a:t>Export</a:t>
            </a:r>
            <a:r>
              <a:rPr kumimoji="0" sz="2000" b="1" i="0" u="none" strike="noStrike" kern="0" cap="none" spc="-35" normalizeH="0" baseline="0" noProof="0" dirty="0">
                <a:ln>
                  <a:noFill/>
                </a:ln>
                <a:effectLst/>
                <a:uLnTx/>
                <a:uFillTx/>
                <a:latin typeface="Calibri"/>
                <a:cs typeface="Calibri"/>
              </a:rPr>
              <a:t> </a:t>
            </a:r>
            <a:r>
              <a:rPr kumimoji="0" sz="2000" b="1" i="0" u="none" strike="noStrike" kern="0" cap="none" spc="0" normalizeH="0" baseline="0" noProof="0" dirty="0">
                <a:ln>
                  <a:noFill/>
                </a:ln>
                <a:effectLst/>
                <a:uLnTx/>
                <a:uFillTx/>
                <a:latin typeface="Calibri"/>
                <a:cs typeface="Calibri"/>
              </a:rPr>
              <a:t>Administration</a:t>
            </a:r>
            <a:r>
              <a:rPr kumimoji="0" sz="2000" b="1" i="0" u="none" strike="noStrike" kern="0" cap="none" spc="-65" normalizeH="0" baseline="0" noProof="0" dirty="0">
                <a:ln>
                  <a:noFill/>
                </a:ln>
                <a:effectLst/>
                <a:uLnTx/>
                <a:uFillTx/>
                <a:latin typeface="Calibri"/>
                <a:cs typeface="Calibri"/>
              </a:rPr>
              <a:t> </a:t>
            </a:r>
            <a:r>
              <a:rPr kumimoji="0" sz="2000" b="1" i="0" u="none" strike="noStrike" kern="0" cap="none" spc="0" normalizeH="0" baseline="0" noProof="0" dirty="0">
                <a:ln>
                  <a:noFill/>
                </a:ln>
                <a:effectLst/>
                <a:uLnTx/>
                <a:uFillTx/>
                <a:latin typeface="Calibri"/>
                <a:cs typeface="Calibri"/>
              </a:rPr>
              <a:t>Regulations</a:t>
            </a:r>
            <a:r>
              <a:rPr kumimoji="0" sz="2000" b="1" i="0" u="none" strike="noStrike" kern="0" cap="none" spc="-50" normalizeH="0" baseline="0" noProof="0" dirty="0">
                <a:ln>
                  <a:noFill/>
                </a:ln>
                <a:effectLst/>
                <a:uLnTx/>
                <a:uFillTx/>
                <a:latin typeface="Calibri"/>
                <a:cs typeface="Calibri"/>
              </a:rPr>
              <a:t> </a:t>
            </a:r>
            <a:r>
              <a:rPr kumimoji="0" sz="2000" b="1" i="0" u="none" strike="noStrike" kern="0" cap="none" spc="-10" normalizeH="0" baseline="0" noProof="0" dirty="0">
                <a:ln>
                  <a:noFill/>
                </a:ln>
                <a:effectLst/>
                <a:uLnTx/>
                <a:uFillTx/>
                <a:latin typeface="Calibri"/>
                <a:cs typeface="Calibri"/>
              </a:rPr>
              <a:t>(EAR)</a:t>
            </a:r>
            <a:r>
              <a:rPr kumimoji="0" sz="2000" b="1" i="0" u="none" strike="noStrike" kern="0" cap="none" spc="-65" normalizeH="0" baseline="0" noProof="0" dirty="0">
                <a:ln>
                  <a:noFill/>
                </a:ln>
                <a:effectLst/>
                <a:uLnTx/>
                <a:uFillTx/>
                <a:latin typeface="Calibri"/>
                <a:cs typeface="Calibri"/>
              </a:rPr>
              <a:t> </a:t>
            </a:r>
            <a:r>
              <a:rPr kumimoji="0" sz="2000" b="0" i="0" u="none" strike="noStrike" kern="0" cap="none" spc="0" normalizeH="0" baseline="0" noProof="0" dirty="0">
                <a:ln>
                  <a:noFill/>
                </a:ln>
                <a:effectLst/>
                <a:uLnTx/>
                <a:uFillTx/>
                <a:latin typeface="Calibri"/>
                <a:cs typeface="Calibri"/>
              </a:rPr>
              <a:t>Controls</a:t>
            </a:r>
            <a:r>
              <a:rPr kumimoji="0" sz="2000" b="0" i="0" u="none" strike="noStrike" kern="0" cap="none" spc="-15" normalizeH="0" baseline="0" noProof="0" dirty="0">
                <a:ln>
                  <a:noFill/>
                </a:ln>
                <a:effectLst/>
                <a:uLnTx/>
                <a:uFillTx/>
                <a:latin typeface="Calibri"/>
                <a:cs typeface="Calibri"/>
              </a:rPr>
              <a:t> </a:t>
            </a:r>
            <a:r>
              <a:rPr kumimoji="0" sz="2000" b="0" i="0" u="none" strike="noStrike" kern="0" cap="none" spc="0" normalizeH="0" baseline="0" noProof="0" dirty="0">
                <a:ln>
                  <a:noFill/>
                </a:ln>
                <a:effectLst/>
                <a:uLnTx/>
                <a:uFillTx/>
                <a:latin typeface="Calibri"/>
                <a:cs typeface="Calibri"/>
              </a:rPr>
              <a:t>commercial, </a:t>
            </a:r>
            <a:r>
              <a:rPr kumimoji="0" sz="2000" b="0" i="0" u="none" strike="noStrike" kern="0" cap="none" spc="-10" normalizeH="0" baseline="0" noProof="0" dirty="0">
                <a:ln>
                  <a:noFill/>
                </a:ln>
                <a:effectLst/>
                <a:uLnTx/>
                <a:uFillTx/>
                <a:latin typeface="Calibri"/>
                <a:cs typeface="Calibri"/>
              </a:rPr>
              <a:t>dual- </a:t>
            </a:r>
            <a:r>
              <a:rPr kumimoji="0" sz="2000" b="0" i="0" u="none" strike="noStrike" kern="0" cap="none" spc="0" normalizeH="0" baseline="0" noProof="0" dirty="0">
                <a:ln>
                  <a:noFill/>
                </a:ln>
                <a:effectLst/>
                <a:uLnTx/>
                <a:uFillTx/>
                <a:latin typeface="Calibri"/>
                <a:cs typeface="Calibri"/>
              </a:rPr>
              <a:t>use,</a:t>
            </a:r>
            <a:r>
              <a:rPr kumimoji="0" sz="2000" b="0" i="0" u="none" strike="noStrike" kern="0" cap="none" spc="-20" normalizeH="0" baseline="0" noProof="0" dirty="0">
                <a:ln>
                  <a:noFill/>
                </a:ln>
                <a:effectLst/>
                <a:uLnTx/>
                <a:uFillTx/>
                <a:latin typeface="Calibri"/>
                <a:cs typeface="Calibri"/>
              </a:rPr>
              <a:t> </a:t>
            </a:r>
            <a:r>
              <a:rPr kumimoji="0" sz="2000" b="0" i="0" u="none" strike="noStrike" kern="0" cap="none" spc="0" normalizeH="0" baseline="0" noProof="0" dirty="0">
                <a:ln>
                  <a:noFill/>
                </a:ln>
                <a:effectLst/>
                <a:uLnTx/>
                <a:uFillTx/>
                <a:latin typeface="Calibri"/>
                <a:cs typeface="Calibri"/>
              </a:rPr>
              <a:t>and</a:t>
            </a:r>
            <a:r>
              <a:rPr kumimoji="0" sz="2000" b="0" i="0" u="none" strike="noStrike" kern="0" cap="none" spc="-40" normalizeH="0" baseline="0" noProof="0" dirty="0">
                <a:ln>
                  <a:noFill/>
                </a:ln>
                <a:effectLst/>
                <a:uLnTx/>
                <a:uFillTx/>
                <a:latin typeface="Calibri"/>
                <a:cs typeface="Calibri"/>
              </a:rPr>
              <a:t> </a:t>
            </a:r>
            <a:r>
              <a:rPr kumimoji="0" sz="2000" b="0" i="0" u="none" strike="noStrike" kern="0" cap="none" spc="0" normalizeH="0" baseline="0" noProof="0" dirty="0">
                <a:ln>
                  <a:noFill/>
                </a:ln>
                <a:effectLst/>
                <a:uLnTx/>
                <a:uFillTx/>
                <a:latin typeface="Calibri"/>
                <a:cs typeface="Calibri"/>
              </a:rPr>
              <a:t>less</a:t>
            </a:r>
            <a:r>
              <a:rPr kumimoji="0" sz="2000" b="0" i="0" u="none" strike="noStrike" kern="0" cap="none" spc="-5" normalizeH="0" baseline="0" noProof="0" dirty="0">
                <a:ln>
                  <a:noFill/>
                </a:ln>
                <a:effectLst/>
                <a:uLnTx/>
                <a:uFillTx/>
                <a:latin typeface="Calibri"/>
                <a:cs typeface="Calibri"/>
              </a:rPr>
              <a:t> </a:t>
            </a:r>
            <a:r>
              <a:rPr kumimoji="0" sz="2000" b="0" i="0" u="none" strike="noStrike" kern="0" cap="none" spc="0" normalizeH="0" baseline="0" noProof="0" dirty="0">
                <a:ln>
                  <a:noFill/>
                </a:ln>
                <a:effectLst/>
                <a:uLnTx/>
                <a:uFillTx/>
                <a:latin typeface="Calibri"/>
                <a:cs typeface="Calibri"/>
              </a:rPr>
              <a:t>sensitive</a:t>
            </a:r>
            <a:r>
              <a:rPr kumimoji="0" sz="2000" b="0" i="0" u="none" strike="noStrike" kern="0" cap="none" spc="10" normalizeH="0" baseline="0" noProof="0" dirty="0">
                <a:ln>
                  <a:noFill/>
                </a:ln>
                <a:effectLst/>
                <a:uLnTx/>
                <a:uFillTx/>
                <a:latin typeface="Calibri"/>
                <a:cs typeface="Calibri"/>
              </a:rPr>
              <a:t> </a:t>
            </a:r>
            <a:r>
              <a:rPr kumimoji="0" sz="2000" b="0" i="0" u="none" strike="noStrike" kern="0" cap="none" spc="0" normalizeH="0" baseline="0" noProof="0" dirty="0">
                <a:ln>
                  <a:noFill/>
                </a:ln>
                <a:effectLst/>
                <a:uLnTx/>
                <a:uFillTx/>
                <a:latin typeface="Calibri"/>
                <a:cs typeface="Calibri"/>
              </a:rPr>
              <a:t>military </a:t>
            </a:r>
            <a:r>
              <a:rPr kumimoji="0" sz="2000" b="0" i="0" u="none" strike="noStrike" kern="0" cap="none" spc="-20" normalizeH="0" baseline="0" noProof="0" dirty="0">
                <a:ln>
                  <a:noFill/>
                </a:ln>
                <a:effectLst/>
                <a:uLnTx/>
                <a:uFillTx/>
                <a:latin typeface="Calibri"/>
                <a:cs typeface="Calibri"/>
              </a:rPr>
              <a:t>items</a:t>
            </a:r>
            <a:endParaRPr lang="en-US" sz="2000" kern="0" dirty="0">
              <a:latin typeface="Calibri"/>
              <a:cs typeface="Calibri"/>
            </a:endParaRPr>
          </a:p>
          <a:p>
            <a:pPr marL="554990" marR="3141345" lvl="1" indent="-228600" defTabSz="914400" eaLnBrk="1" fontAlgn="auto" latinLnBrk="0" hangingPunct="1">
              <a:lnSpc>
                <a:spcPct val="100000"/>
              </a:lnSpc>
              <a:spcBef>
                <a:spcPts val="325"/>
              </a:spcBef>
              <a:spcAft>
                <a:spcPts val="0"/>
              </a:spcAft>
              <a:buClrTx/>
              <a:buSzTx/>
              <a:buFont typeface="Arial"/>
              <a:buChar char="•"/>
              <a:tabLst>
                <a:tab pos="554990" algn="l"/>
                <a:tab pos="555625" algn="l"/>
              </a:tabLst>
              <a:defRPr/>
            </a:pPr>
            <a:r>
              <a:rPr kumimoji="0" sz="2000" b="0" i="0" u="none" strike="noStrike" kern="0" cap="none" spc="0" normalizeH="0" baseline="0" noProof="0" dirty="0">
                <a:ln>
                  <a:noFill/>
                </a:ln>
                <a:effectLst/>
                <a:uLnTx/>
                <a:uFillTx/>
                <a:latin typeface="Calibri"/>
                <a:cs typeface="Calibri"/>
              </a:rPr>
              <a:t>Controlled</a:t>
            </a:r>
            <a:r>
              <a:rPr kumimoji="0" sz="2000" b="0" i="0" u="none" strike="noStrike" kern="0" cap="none" spc="-75" normalizeH="0" baseline="0" noProof="0" dirty="0">
                <a:ln>
                  <a:noFill/>
                </a:ln>
                <a:effectLst/>
                <a:uLnTx/>
                <a:uFillTx/>
                <a:latin typeface="Calibri"/>
                <a:cs typeface="Calibri"/>
              </a:rPr>
              <a:t> </a:t>
            </a:r>
            <a:r>
              <a:rPr kumimoji="0" sz="2000" b="0" i="0" u="none" strike="noStrike" kern="0" cap="none" spc="0" normalizeH="0" baseline="0" noProof="0" dirty="0">
                <a:ln>
                  <a:noFill/>
                </a:ln>
                <a:effectLst/>
                <a:uLnTx/>
                <a:uFillTx/>
                <a:latin typeface="Calibri"/>
                <a:cs typeface="Calibri"/>
              </a:rPr>
              <a:t>items</a:t>
            </a:r>
            <a:r>
              <a:rPr kumimoji="0" sz="2000" b="0" i="0" u="none" strike="noStrike" kern="0" cap="none" spc="-15" normalizeH="0" baseline="0" noProof="0" dirty="0">
                <a:ln>
                  <a:noFill/>
                </a:ln>
                <a:effectLst/>
                <a:uLnTx/>
                <a:uFillTx/>
                <a:latin typeface="Calibri"/>
                <a:cs typeface="Calibri"/>
              </a:rPr>
              <a:t> </a:t>
            </a:r>
            <a:r>
              <a:rPr kumimoji="0" sz="2000" b="0" i="0" u="none" strike="noStrike" kern="0" cap="none" spc="0" normalizeH="0" baseline="0" noProof="0" dirty="0">
                <a:ln>
                  <a:noFill/>
                </a:ln>
                <a:effectLst/>
                <a:uLnTx/>
                <a:uFillTx/>
                <a:latin typeface="Calibri"/>
                <a:cs typeface="Calibri"/>
              </a:rPr>
              <a:t>are</a:t>
            </a:r>
            <a:r>
              <a:rPr kumimoji="0" sz="2000" b="0" i="0" u="none" strike="noStrike" kern="0" cap="none" spc="-45" normalizeH="0" baseline="0" noProof="0" dirty="0">
                <a:ln>
                  <a:noFill/>
                </a:ln>
                <a:effectLst/>
                <a:uLnTx/>
                <a:uFillTx/>
                <a:latin typeface="Calibri"/>
                <a:cs typeface="Calibri"/>
              </a:rPr>
              <a:t> </a:t>
            </a:r>
            <a:r>
              <a:rPr kumimoji="0" sz="2000" b="0" i="0" u="none" strike="noStrike" kern="0" cap="none" spc="0" normalizeH="0" baseline="0" noProof="0" dirty="0">
                <a:ln>
                  <a:noFill/>
                </a:ln>
                <a:effectLst/>
                <a:uLnTx/>
                <a:uFillTx/>
                <a:latin typeface="Calibri"/>
                <a:cs typeface="Calibri"/>
              </a:rPr>
              <a:t>either</a:t>
            </a:r>
            <a:r>
              <a:rPr kumimoji="0" sz="2000" b="0" i="0" u="none" strike="noStrike" kern="0" cap="none" spc="-45" normalizeH="0" baseline="0" noProof="0" dirty="0">
                <a:ln>
                  <a:noFill/>
                </a:ln>
                <a:effectLst/>
                <a:uLnTx/>
                <a:uFillTx/>
                <a:latin typeface="Calibri"/>
                <a:cs typeface="Calibri"/>
              </a:rPr>
              <a:t> </a:t>
            </a:r>
            <a:r>
              <a:rPr kumimoji="0" sz="2000" b="0" i="0" u="none" strike="noStrike" kern="0" cap="none" spc="0" normalizeH="0" baseline="0" noProof="0" dirty="0">
                <a:ln>
                  <a:noFill/>
                </a:ln>
                <a:effectLst/>
                <a:uLnTx/>
                <a:uFillTx/>
                <a:latin typeface="Calibri"/>
                <a:cs typeface="Calibri"/>
              </a:rPr>
              <a:t>described</a:t>
            </a:r>
            <a:r>
              <a:rPr kumimoji="0" sz="2000" b="0" i="0" u="none" strike="noStrike" kern="0" cap="none" spc="-60" normalizeH="0" baseline="0" noProof="0" dirty="0">
                <a:ln>
                  <a:noFill/>
                </a:ln>
                <a:effectLst/>
                <a:uLnTx/>
                <a:uFillTx/>
                <a:latin typeface="Calibri"/>
                <a:cs typeface="Calibri"/>
              </a:rPr>
              <a:t> </a:t>
            </a:r>
            <a:r>
              <a:rPr kumimoji="0" sz="2000" b="0" i="0" u="none" strike="noStrike" kern="0" cap="none" spc="0" normalizeH="0" baseline="0" noProof="0" dirty="0">
                <a:ln>
                  <a:noFill/>
                </a:ln>
                <a:effectLst/>
                <a:uLnTx/>
                <a:uFillTx/>
                <a:latin typeface="Calibri"/>
                <a:cs typeface="Calibri"/>
              </a:rPr>
              <a:t>on</a:t>
            </a:r>
            <a:r>
              <a:rPr kumimoji="0" sz="2000" b="0" i="0" u="none" strike="noStrike" kern="0" cap="none" spc="-45" normalizeH="0" baseline="0" noProof="0" dirty="0">
                <a:ln>
                  <a:noFill/>
                </a:ln>
                <a:effectLst/>
                <a:uLnTx/>
                <a:uFillTx/>
                <a:latin typeface="Calibri"/>
                <a:cs typeface="Calibri"/>
              </a:rPr>
              <a:t> </a:t>
            </a:r>
            <a:r>
              <a:rPr kumimoji="0" sz="2000" b="0" i="0" u="none" strike="noStrike" kern="0" cap="none" spc="0" normalizeH="0" baseline="0" noProof="0" dirty="0">
                <a:ln>
                  <a:noFill/>
                </a:ln>
                <a:effectLst/>
                <a:uLnTx/>
                <a:uFillTx/>
                <a:latin typeface="Calibri"/>
                <a:cs typeface="Calibri"/>
              </a:rPr>
              <a:t>the</a:t>
            </a:r>
            <a:r>
              <a:rPr kumimoji="0" sz="2000" b="0" i="0" u="none" strike="noStrike" kern="0" cap="none" spc="-45" normalizeH="0" baseline="0" noProof="0" dirty="0">
                <a:ln>
                  <a:noFill/>
                </a:ln>
                <a:effectLst/>
                <a:uLnTx/>
                <a:uFillTx/>
                <a:latin typeface="Calibri"/>
                <a:cs typeface="Calibri"/>
              </a:rPr>
              <a:t> </a:t>
            </a:r>
            <a:r>
              <a:rPr kumimoji="0" sz="2000" b="1" i="0" u="none" strike="noStrike" kern="0" cap="none" spc="0" normalizeH="0" baseline="0" noProof="0" dirty="0">
                <a:ln>
                  <a:noFill/>
                </a:ln>
                <a:effectLst/>
                <a:uLnTx/>
                <a:uFillTx/>
                <a:latin typeface="Calibri"/>
                <a:cs typeface="Calibri"/>
              </a:rPr>
              <a:t>Commerce</a:t>
            </a:r>
            <a:r>
              <a:rPr kumimoji="0" sz="2000" b="1" i="0" u="none" strike="noStrike" kern="0" cap="none" spc="-60" normalizeH="0" baseline="0" noProof="0" dirty="0">
                <a:ln>
                  <a:noFill/>
                </a:ln>
                <a:effectLst/>
                <a:uLnTx/>
                <a:uFillTx/>
                <a:latin typeface="Calibri"/>
                <a:cs typeface="Calibri"/>
              </a:rPr>
              <a:t> </a:t>
            </a:r>
            <a:r>
              <a:rPr kumimoji="0" sz="2000" b="1" i="0" u="none" strike="noStrike" kern="0" cap="none" spc="0" normalizeH="0" baseline="0" noProof="0" dirty="0">
                <a:ln>
                  <a:noFill/>
                </a:ln>
                <a:effectLst/>
                <a:uLnTx/>
                <a:uFillTx/>
                <a:latin typeface="Calibri"/>
                <a:cs typeface="Calibri"/>
              </a:rPr>
              <a:t>Control</a:t>
            </a:r>
            <a:r>
              <a:rPr kumimoji="0" sz="2000" b="1" i="0" u="none" strike="noStrike" kern="0" cap="none" spc="-75" normalizeH="0" baseline="0" noProof="0" dirty="0">
                <a:ln>
                  <a:noFill/>
                </a:ln>
                <a:effectLst/>
                <a:uLnTx/>
                <a:uFillTx/>
                <a:latin typeface="Calibri"/>
                <a:cs typeface="Calibri"/>
              </a:rPr>
              <a:t> </a:t>
            </a:r>
            <a:r>
              <a:rPr kumimoji="0" sz="2000" b="1" i="0" u="none" strike="noStrike" kern="0" cap="none" spc="-20" normalizeH="0" baseline="0" noProof="0" dirty="0">
                <a:ln>
                  <a:noFill/>
                </a:ln>
                <a:effectLst/>
                <a:uLnTx/>
                <a:uFillTx/>
                <a:latin typeface="Calibri"/>
                <a:cs typeface="Calibri"/>
              </a:rPr>
              <a:t>List</a:t>
            </a:r>
            <a:endParaRPr kumimoji="0" sz="2000" b="0" i="0" u="none" strike="noStrike" kern="0" cap="none" spc="0" normalizeH="0" baseline="0" noProof="0" dirty="0">
              <a:ln>
                <a:noFill/>
              </a:ln>
              <a:effectLst/>
              <a:uLnTx/>
              <a:uFillTx/>
              <a:latin typeface="Calibri"/>
              <a:cs typeface="Calibri"/>
            </a:endParaRPr>
          </a:p>
          <a:p>
            <a:pPr marL="556895" marR="0" lvl="0" indent="0" defTabSz="914400" eaLnBrk="1" fontAlgn="auto" latinLnBrk="0" hangingPunct="1">
              <a:lnSpc>
                <a:spcPct val="100000"/>
              </a:lnSpc>
              <a:spcBef>
                <a:spcPts val="0"/>
              </a:spcBef>
              <a:spcAft>
                <a:spcPts val="0"/>
              </a:spcAft>
              <a:buClrTx/>
              <a:buSzTx/>
              <a:buFontTx/>
              <a:buNone/>
              <a:tabLst/>
              <a:defRPr/>
            </a:pPr>
            <a:r>
              <a:rPr kumimoji="0" sz="2000" b="1" i="0" u="none" strike="noStrike" kern="0" cap="none" spc="0" normalizeH="0" baseline="0" noProof="0" dirty="0">
                <a:ln>
                  <a:noFill/>
                </a:ln>
                <a:effectLst/>
                <a:uLnTx/>
                <a:uFillTx/>
                <a:latin typeface="Calibri"/>
                <a:cs typeface="Calibri"/>
              </a:rPr>
              <a:t>(CCL)</a:t>
            </a:r>
            <a:r>
              <a:rPr kumimoji="0" sz="2000" b="1" i="0" u="none" strike="noStrike" kern="0" cap="none" spc="-75" normalizeH="0" baseline="0" noProof="0" dirty="0">
                <a:ln>
                  <a:noFill/>
                </a:ln>
                <a:effectLst/>
                <a:uLnTx/>
                <a:uFillTx/>
                <a:latin typeface="Calibri"/>
                <a:cs typeface="Calibri"/>
              </a:rPr>
              <a:t> </a:t>
            </a:r>
            <a:r>
              <a:rPr kumimoji="0" sz="2000" b="0" i="0" u="none" strike="noStrike" kern="0" cap="none" spc="0" normalizeH="0" baseline="0" noProof="0" dirty="0">
                <a:ln>
                  <a:noFill/>
                </a:ln>
                <a:effectLst/>
                <a:uLnTx/>
                <a:uFillTx/>
                <a:latin typeface="Calibri"/>
                <a:cs typeface="Calibri"/>
              </a:rPr>
              <a:t>or</a:t>
            </a:r>
            <a:r>
              <a:rPr kumimoji="0" sz="2000" b="0" i="0" u="none" strike="noStrike" kern="0" cap="none" spc="-60" normalizeH="0" baseline="0" noProof="0" dirty="0">
                <a:ln>
                  <a:noFill/>
                </a:ln>
                <a:effectLst/>
                <a:uLnTx/>
                <a:uFillTx/>
                <a:latin typeface="Calibri"/>
                <a:cs typeface="Calibri"/>
              </a:rPr>
              <a:t> </a:t>
            </a:r>
            <a:r>
              <a:rPr kumimoji="0" sz="2000" b="0" i="0" u="none" strike="noStrike" kern="0" cap="none" spc="0" normalizeH="0" baseline="0" noProof="0" dirty="0">
                <a:ln>
                  <a:noFill/>
                </a:ln>
                <a:effectLst/>
                <a:uLnTx/>
                <a:uFillTx/>
                <a:latin typeface="Calibri"/>
                <a:cs typeface="Calibri"/>
              </a:rPr>
              <a:t>designated</a:t>
            </a:r>
            <a:r>
              <a:rPr kumimoji="0" sz="2000" b="0" i="0" u="none" strike="noStrike" kern="0" cap="none" spc="-10" normalizeH="0" baseline="0" noProof="0" dirty="0">
                <a:ln>
                  <a:noFill/>
                </a:ln>
                <a:effectLst/>
                <a:uLnTx/>
                <a:uFillTx/>
                <a:latin typeface="Calibri"/>
                <a:cs typeface="Calibri"/>
              </a:rPr>
              <a:t> “EAR99”</a:t>
            </a:r>
            <a:endParaRPr kumimoji="0" sz="2000" b="0" i="0" u="none" strike="noStrike" kern="0" cap="none" spc="0" normalizeH="0" baseline="0" noProof="0" dirty="0">
              <a:ln>
                <a:noFill/>
              </a:ln>
              <a:effectLst/>
              <a:uLnTx/>
              <a:uFillTx/>
              <a:latin typeface="Calibri"/>
              <a:cs typeface="Calibri"/>
            </a:endParaRPr>
          </a:p>
          <a:p>
            <a:pPr marL="241300" marR="0" lvl="0" indent="-229235" defTabSz="914400" eaLnBrk="1" fontAlgn="auto" latinLnBrk="0" hangingPunct="1">
              <a:lnSpc>
                <a:spcPct val="100000"/>
              </a:lnSpc>
              <a:spcBef>
                <a:spcPts val="275"/>
              </a:spcBef>
              <a:spcAft>
                <a:spcPts val="0"/>
              </a:spcAft>
              <a:buClrTx/>
              <a:buSzTx/>
              <a:buFont typeface="Arial"/>
              <a:buChar char="•"/>
              <a:tabLst>
                <a:tab pos="241935" algn="l"/>
              </a:tabLst>
              <a:defRPr/>
            </a:pPr>
            <a:r>
              <a:rPr kumimoji="0" sz="2400" b="1" i="0" u="none" strike="noStrike" kern="0" cap="none" spc="0" normalizeH="0" baseline="0" noProof="0" dirty="0">
                <a:ln>
                  <a:noFill/>
                </a:ln>
                <a:effectLst/>
                <a:uLnTx/>
                <a:uFillTx/>
                <a:latin typeface="Calibri"/>
                <a:cs typeface="Calibri"/>
              </a:rPr>
              <a:t>U.S.</a:t>
            </a:r>
            <a:r>
              <a:rPr kumimoji="0" sz="2400" b="1" i="0" u="none" strike="noStrike" kern="0" cap="none" spc="-55" normalizeH="0" baseline="0" noProof="0" dirty="0">
                <a:ln>
                  <a:noFill/>
                </a:ln>
                <a:effectLst/>
                <a:uLnTx/>
                <a:uFillTx/>
                <a:latin typeface="Calibri"/>
                <a:cs typeface="Calibri"/>
              </a:rPr>
              <a:t> </a:t>
            </a:r>
            <a:r>
              <a:rPr kumimoji="0" sz="2400" b="1" i="0" u="none" strike="noStrike" kern="0" cap="none" spc="-10" normalizeH="0" baseline="0" noProof="0" dirty="0">
                <a:ln>
                  <a:noFill/>
                </a:ln>
                <a:effectLst/>
                <a:uLnTx/>
                <a:uFillTx/>
                <a:latin typeface="Calibri"/>
                <a:cs typeface="Calibri"/>
              </a:rPr>
              <a:t>Department</a:t>
            </a:r>
            <a:r>
              <a:rPr kumimoji="0" sz="2400" b="1" i="0" u="none" strike="noStrike" kern="0" cap="none" spc="-55" normalizeH="0" baseline="0" noProof="0" dirty="0">
                <a:ln>
                  <a:noFill/>
                </a:ln>
                <a:effectLst/>
                <a:uLnTx/>
                <a:uFillTx/>
                <a:latin typeface="Calibri"/>
                <a:cs typeface="Calibri"/>
              </a:rPr>
              <a:t> </a:t>
            </a:r>
            <a:r>
              <a:rPr kumimoji="0" sz="2400" b="1" i="0" u="none" strike="noStrike" kern="0" cap="none" spc="0" normalizeH="0" baseline="0" noProof="0" dirty="0">
                <a:ln>
                  <a:noFill/>
                </a:ln>
                <a:effectLst/>
                <a:uLnTx/>
                <a:uFillTx/>
                <a:latin typeface="Calibri"/>
                <a:cs typeface="Calibri"/>
              </a:rPr>
              <a:t>of</a:t>
            </a:r>
            <a:r>
              <a:rPr kumimoji="0" sz="2400" b="1" i="0" u="none" strike="noStrike" kern="0" cap="none" spc="-20" normalizeH="0" baseline="0" noProof="0" dirty="0">
                <a:ln>
                  <a:noFill/>
                </a:ln>
                <a:effectLst/>
                <a:uLnTx/>
                <a:uFillTx/>
                <a:latin typeface="Calibri"/>
                <a:cs typeface="Calibri"/>
              </a:rPr>
              <a:t> </a:t>
            </a:r>
            <a:r>
              <a:rPr kumimoji="0" sz="2400" b="1" i="0" u="none" strike="noStrike" kern="0" cap="none" spc="-10" normalizeH="0" baseline="0" noProof="0" dirty="0">
                <a:ln>
                  <a:noFill/>
                </a:ln>
                <a:effectLst/>
                <a:uLnTx/>
                <a:uFillTx/>
                <a:latin typeface="Calibri"/>
                <a:cs typeface="Calibri"/>
              </a:rPr>
              <a:t>State</a:t>
            </a:r>
            <a:r>
              <a:rPr kumimoji="0" sz="2400" b="1" i="0" u="none" strike="noStrike" kern="0" cap="none" spc="-35" normalizeH="0" baseline="0" noProof="0" dirty="0">
                <a:ln>
                  <a:noFill/>
                </a:ln>
                <a:effectLst/>
                <a:uLnTx/>
                <a:uFillTx/>
                <a:latin typeface="Calibri"/>
                <a:cs typeface="Calibri"/>
              </a:rPr>
              <a:t> </a:t>
            </a:r>
            <a:r>
              <a:rPr kumimoji="0" sz="2400" b="1" i="0" u="none" strike="noStrike" kern="0" cap="none" spc="0" normalizeH="0" baseline="0" noProof="0" dirty="0">
                <a:ln>
                  <a:noFill/>
                </a:ln>
                <a:effectLst/>
                <a:uLnTx/>
                <a:uFillTx/>
                <a:latin typeface="Calibri"/>
                <a:cs typeface="Calibri"/>
              </a:rPr>
              <a:t>Directorate</a:t>
            </a:r>
            <a:r>
              <a:rPr kumimoji="0" sz="2400" b="1" i="0" u="none" strike="noStrike" kern="0" cap="none" spc="-55" normalizeH="0" baseline="0" noProof="0" dirty="0">
                <a:ln>
                  <a:noFill/>
                </a:ln>
                <a:effectLst/>
                <a:uLnTx/>
                <a:uFillTx/>
                <a:latin typeface="Calibri"/>
                <a:cs typeface="Calibri"/>
              </a:rPr>
              <a:t> </a:t>
            </a:r>
            <a:r>
              <a:rPr kumimoji="0" sz="2400" b="1" i="0" u="none" strike="noStrike" kern="0" cap="none" spc="0" normalizeH="0" baseline="0" noProof="0" dirty="0">
                <a:ln>
                  <a:noFill/>
                </a:ln>
                <a:effectLst/>
                <a:uLnTx/>
                <a:uFillTx/>
                <a:latin typeface="Calibri"/>
                <a:cs typeface="Calibri"/>
              </a:rPr>
              <a:t>of</a:t>
            </a:r>
            <a:r>
              <a:rPr kumimoji="0" sz="2400" b="1" i="0" u="none" strike="noStrike" kern="0" cap="none" spc="-35" normalizeH="0" baseline="0" noProof="0" dirty="0">
                <a:ln>
                  <a:noFill/>
                </a:ln>
                <a:effectLst/>
                <a:uLnTx/>
                <a:uFillTx/>
                <a:latin typeface="Calibri"/>
                <a:cs typeface="Calibri"/>
              </a:rPr>
              <a:t> </a:t>
            </a:r>
            <a:r>
              <a:rPr kumimoji="0" sz="2400" b="1" i="0" u="none" strike="noStrike" kern="0" cap="none" spc="0" normalizeH="0" baseline="0" noProof="0" dirty="0">
                <a:ln>
                  <a:noFill/>
                </a:ln>
                <a:effectLst/>
                <a:uLnTx/>
                <a:uFillTx/>
                <a:latin typeface="Calibri"/>
                <a:cs typeface="Calibri"/>
              </a:rPr>
              <a:t>Defense</a:t>
            </a:r>
            <a:r>
              <a:rPr kumimoji="0" sz="2400" b="1" i="0" u="none" strike="noStrike" kern="0" cap="none" spc="-35" normalizeH="0" baseline="0" noProof="0" dirty="0">
                <a:ln>
                  <a:noFill/>
                </a:ln>
                <a:effectLst/>
                <a:uLnTx/>
                <a:uFillTx/>
                <a:latin typeface="Calibri"/>
                <a:cs typeface="Calibri"/>
              </a:rPr>
              <a:t> </a:t>
            </a:r>
            <a:r>
              <a:rPr kumimoji="0" sz="2400" b="1" i="0" u="none" strike="noStrike" kern="0" cap="none" spc="-60" normalizeH="0" baseline="0" noProof="0" dirty="0">
                <a:ln>
                  <a:noFill/>
                </a:ln>
                <a:effectLst/>
                <a:uLnTx/>
                <a:uFillTx/>
                <a:latin typeface="Calibri"/>
                <a:cs typeface="Calibri"/>
              </a:rPr>
              <a:t>Trade</a:t>
            </a:r>
            <a:r>
              <a:rPr kumimoji="0" sz="2400" b="1" i="0" u="none" strike="noStrike" kern="0" cap="none" spc="-120" normalizeH="0" baseline="0" noProof="0" dirty="0">
                <a:ln>
                  <a:noFill/>
                </a:ln>
                <a:effectLst/>
                <a:uLnTx/>
                <a:uFillTx/>
                <a:latin typeface="Calibri"/>
                <a:cs typeface="Calibri"/>
              </a:rPr>
              <a:t> </a:t>
            </a:r>
            <a:r>
              <a:rPr kumimoji="0" sz="2400" b="1" i="0" u="none" strike="noStrike" kern="0" cap="none" spc="-10" normalizeH="0" baseline="0" noProof="0" dirty="0">
                <a:ln>
                  <a:noFill/>
                </a:ln>
                <a:effectLst/>
                <a:uLnTx/>
                <a:uFillTx/>
                <a:latin typeface="Calibri"/>
                <a:cs typeface="Calibri"/>
              </a:rPr>
              <a:t>Controls</a:t>
            </a:r>
            <a:endParaRPr kumimoji="0" sz="2400" b="0" i="0" u="none" strike="noStrike" kern="0" cap="none" spc="0" normalizeH="0" baseline="0" noProof="0" dirty="0">
              <a:ln>
                <a:noFill/>
              </a:ln>
              <a:effectLst/>
              <a:uLnTx/>
              <a:uFillTx/>
              <a:latin typeface="Calibri"/>
              <a:cs typeface="Calibri"/>
            </a:endParaRPr>
          </a:p>
          <a:p>
            <a:pPr marL="554990" marR="0" lvl="1" indent="-229235" defTabSz="914400" eaLnBrk="1" fontAlgn="auto" latinLnBrk="0" hangingPunct="1">
              <a:lnSpc>
                <a:spcPct val="100000"/>
              </a:lnSpc>
              <a:spcBef>
                <a:spcPts val="325"/>
              </a:spcBef>
              <a:spcAft>
                <a:spcPts val="0"/>
              </a:spcAft>
              <a:buClrTx/>
              <a:buSzTx/>
              <a:buFont typeface="Arial"/>
              <a:buChar char="•"/>
              <a:tabLst>
                <a:tab pos="554990" algn="l"/>
                <a:tab pos="555625" algn="l"/>
              </a:tabLst>
              <a:defRPr/>
            </a:pPr>
            <a:r>
              <a:rPr kumimoji="0" sz="2000" b="1" i="0" u="none" strike="noStrike" kern="0" cap="none" spc="0" normalizeH="0" baseline="0" noProof="0" dirty="0">
                <a:ln>
                  <a:noFill/>
                </a:ln>
                <a:effectLst/>
                <a:uLnTx/>
                <a:uFillTx/>
                <a:latin typeface="Calibri"/>
                <a:cs typeface="Calibri"/>
              </a:rPr>
              <a:t>International</a:t>
            </a:r>
            <a:r>
              <a:rPr kumimoji="0" sz="2000" b="1" i="0" u="none" strike="noStrike" kern="0" cap="none" spc="-70" normalizeH="0" baseline="0" noProof="0" dirty="0">
                <a:ln>
                  <a:noFill/>
                </a:ln>
                <a:effectLst/>
                <a:uLnTx/>
                <a:uFillTx/>
                <a:latin typeface="Calibri"/>
                <a:cs typeface="Calibri"/>
              </a:rPr>
              <a:t> </a:t>
            </a:r>
            <a:r>
              <a:rPr kumimoji="0" sz="2000" b="1" i="0" u="none" strike="noStrike" kern="0" cap="none" spc="-10" normalizeH="0" baseline="0" noProof="0" dirty="0">
                <a:ln>
                  <a:noFill/>
                </a:ln>
                <a:effectLst/>
                <a:uLnTx/>
                <a:uFillTx/>
                <a:latin typeface="Calibri"/>
                <a:cs typeface="Calibri"/>
              </a:rPr>
              <a:t>Traffic</a:t>
            </a:r>
            <a:r>
              <a:rPr kumimoji="0" sz="2000" b="1" i="0" u="none" strike="noStrike" kern="0" cap="none" spc="-25" normalizeH="0" baseline="0" noProof="0" dirty="0">
                <a:ln>
                  <a:noFill/>
                </a:ln>
                <a:effectLst/>
                <a:uLnTx/>
                <a:uFillTx/>
                <a:latin typeface="Calibri"/>
                <a:cs typeface="Calibri"/>
              </a:rPr>
              <a:t> </a:t>
            </a:r>
            <a:r>
              <a:rPr kumimoji="0" sz="2000" b="1" i="0" u="none" strike="noStrike" kern="0" cap="none" spc="0" normalizeH="0" baseline="0" noProof="0" dirty="0">
                <a:ln>
                  <a:noFill/>
                </a:ln>
                <a:effectLst/>
                <a:uLnTx/>
                <a:uFillTx/>
                <a:latin typeface="Calibri"/>
                <a:cs typeface="Calibri"/>
              </a:rPr>
              <a:t>in</a:t>
            </a:r>
            <a:r>
              <a:rPr kumimoji="0" sz="2000" b="1" i="0" u="none" strike="noStrike" kern="0" cap="none" spc="-45" normalizeH="0" baseline="0" noProof="0" dirty="0">
                <a:ln>
                  <a:noFill/>
                </a:ln>
                <a:effectLst/>
                <a:uLnTx/>
                <a:uFillTx/>
                <a:latin typeface="Calibri"/>
                <a:cs typeface="Calibri"/>
              </a:rPr>
              <a:t> </a:t>
            </a:r>
            <a:r>
              <a:rPr kumimoji="0" sz="2000" b="1" i="0" u="none" strike="noStrike" kern="0" cap="none" spc="0" normalizeH="0" baseline="0" noProof="0" dirty="0">
                <a:ln>
                  <a:noFill/>
                </a:ln>
                <a:effectLst/>
                <a:uLnTx/>
                <a:uFillTx/>
                <a:latin typeface="Calibri"/>
                <a:cs typeface="Calibri"/>
              </a:rPr>
              <a:t>Arms</a:t>
            </a:r>
            <a:r>
              <a:rPr kumimoji="0" sz="2000" b="1" i="0" u="none" strike="noStrike" kern="0" cap="none" spc="-35" normalizeH="0" baseline="0" noProof="0" dirty="0">
                <a:ln>
                  <a:noFill/>
                </a:ln>
                <a:effectLst/>
                <a:uLnTx/>
                <a:uFillTx/>
                <a:latin typeface="Calibri"/>
                <a:cs typeface="Calibri"/>
              </a:rPr>
              <a:t> </a:t>
            </a:r>
            <a:r>
              <a:rPr kumimoji="0" sz="2000" b="1" i="0" u="none" strike="noStrike" kern="0" cap="none" spc="0" normalizeH="0" baseline="0" noProof="0" dirty="0">
                <a:ln>
                  <a:noFill/>
                </a:ln>
                <a:effectLst/>
                <a:uLnTx/>
                <a:uFillTx/>
                <a:latin typeface="Calibri"/>
                <a:cs typeface="Calibri"/>
              </a:rPr>
              <a:t>Regulations</a:t>
            </a:r>
            <a:r>
              <a:rPr kumimoji="0" sz="2000" b="1" i="0" u="none" strike="noStrike" kern="0" cap="none" spc="-60" normalizeH="0" baseline="0" noProof="0" dirty="0">
                <a:ln>
                  <a:noFill/>
                </a:ln>
                <a:effectLst/>
                <a:uLnTx/>
                <a:uFillTx/>
                <a:latin typeface="Calibri"/>
                <a:cs typeface="Calibri"/>
              </a:rPr>
              <a:t> </a:t>
            </a:r>
            <a:r>
              <a:rPr kumimoji="0" sz="2000" b="1" i="0" u="none" strike="noStrike" kern="0" cap="none" spc="-10" normalizeH="0" baseline="0" noProof="0" dirty="0">
                <a:ln>
                  <a:noFill/>
                </a:ln>
                <a:effectLst/>
                <a:uLnTx/>
                <a:uFillTx/>
                <a:latin typeface="Calibri"/>
                <a:cs typeface="Calibri"/>
              </a:rPr>
              <a:t>(ITAR)</a:t>
            </a:r>
            <a:r>
              <a:rPr kumimoji="0" sz="2000" b="1" i="0" u="none" strike="noStrike" kern="0" cap="none" spc="-40" normalizeH="0" baseline="0" noProof="0" dirty="0">
                <a:ln>
                  <a:noFill/>
                </a:ln>
                <a:effectLst/>
                <a:uLnTx/>
                <a:uFillTx/>
                <a:latin typeface="Calibri"/>
                <a:cs typeface="Calibri"/>
              </a:rPr>
              <a:t> </a:t>
            </a:r>
            <a:r>
              <a:rPr kumimoji="0" sz="2000" b="0" i="0" u="none" strike="noStrike" kern="0" cap="none" spc="0" normalizeH="0" baseline="0" noProof="0" dirty="0">
                <a:ln>
                  <a:noFill/>
                </a:ln>
                <a:effectLst/>
                <a:uLnTx/>
                <a:uFillTx/>
                <a:latin typeface="Calibri"/>
                <a:cs typeface="Calibri"/>
              </a:rPr>
              <a:t>Controls</a:t>
            </a:r>
            <a:r>
              <a:rPr kumimoji="0" sz="2000" b="0" i="0" u="none" strike="noStrike" kern="0" cap="none" spc="-25" normalizeH="0" baseline="0" noProof="0" dirty="0">
                <a:ln>
                  <a:noFill/>
                </a:ln>
                <a:effectLst/>
                <a:uLnTx/>
                <a:uFillTx/>
                <a:latin typeface="Calibri"/>
                <a:cs typeface="Calibri"/>
              </a:rPr>
              <a:t> </a:t>
            </a:r>
            <a:r>
              <a:rPr kumimoji="0" sz="2000" b="0" i="0" u="none" strike="noStrike" kern="0" cap="none" spc="0" normalizeH="0" baseline="0" noProof="0" dirty="0">
                <a:ln>
                  <a:noFill/>
                </a:ln>
                <a:effectLst/>
                <a:uLnTx/>
                <a:uFillTx/>
                <a:latin typeface="Calibri"/>
                <a:cs typeface="Calibri"/>
              </a:rPr>
              <a:t>military</a:t>
            </a:r>
            <a:r>
              <a:rPr kumimoji="0" sz="2000" b="0" i="0" u="none" strike="noStrike" kern="0" cap="none" spc="-5" normalizeH="0" baseline="0" noProof="0" dirty="0">
                <a:ln>
                  <a:noFill/>
                </a:ln>
                <a:effectLst/>
                <a:uLnTx/>
                <a:uFillTx/>
                <a:latin typeface="Calibri"/>
                <a:cs typeface="Calibri"/>
              </a:rPr>
              <a:t> </a:t>
            </a:r>
            <a:r>
              <a:rPr kumimoji="0" sz="2000" b="0" i="0" u="none" strike="noStrike" kern="0" cap="none" spc="-10" normalizeH="0" baseline="0" noProof="0" dirty="0">
                <a:ln>
                  <a:noFill/>
                </a:ln>
                <a:effectLst/>
                <a:uLnTx/>
                <a:uFillTx/>
                <a:latin typeface="Calibri"/>
                <a:cs typeface="Calibri"/>
              </a:rPr>
              <a:t>items</a:t>
            </a:r>
            <a:endParaRPr lang="en-US" sz="2000" kern="0" dirty="0">
              <a:latin typeface="Calibri"/>
              <a:cs typeface="Calibri"/>
            </a:endParaRPr>
          </a:p>
          <a:p>
            <a:pPr marL="554990" marR="0" lvl="1" indent="-229235" defTabSz="914400" eaLnBrk="1" fontAlgn="auto" latinLnBrk="0" hangingPunct="1">
              <a:lnSpc>
                <a:spcPct val="100000"/>
              </a:lnSpc>
              <a:spcBef>
                <a:spcPts val="325"/>
              </a:spcBef>
              <a:spcAft>
                <a:spcPts val="0"/>
              </a:spcAft>
              <a:buClrTx/>
              <a:buSzTx/>
              <a:buFont typeface="Arial"/>
              <a:buChar char="•"/>
              <a:tabLst>
                <a:tab pos="554990" algn="l"/>
                <a:tab pos="555625" algn="l"/>
              </a:tabLst>
              <a:defRPr/>
            </a:pPr>
            <a:r>
              <a:rPr kumimoji="0" sz="2000" b="0" i="0" u="none" strike="noStrike" kern="0" cap="none" spc="0" normalizeH="0" baseline="0" noProof="0" dirty="0">
                <a:ln>
                  <a:noFill/>
                </a:ln>
                <a:effectLst/>
                <a:uLnTx/>
                <a:uFillTx/>
                <a:latin typeface="Calibri"/>
                <a:cs typeface="Calibri"/>
              </a:rPr>
              <a:t>Controlled</a:t>
            </a:r>
            <a:r>
              <a:rPr kumimoji="0" sz="2000" b="0" i="0" u="none" strike="noStrike" kern="0" cap="none" spc="-70" normalizeH="0" baseline="0" noProof="0" dirty="0">
                <a:ln>
                  <a:noFill/>
                </a:ln>
                <a:effectLst/>
                <a:uLnTx/>
                <a:uFillTx/>
                <a:latin typeface="Calibri"/>
                <a:cs typeface="Calibri"/>
              </a:rPr>
              <a:t> </a:t>
            </a:r>
            <a:r>
              <a:rPr kumimoji="0" sz="2000" b="0" i="0" u="none" strike="noStrike" kern="0" cap="none" spc="0" normalizeH="0" baseline="0" noProof="0" dirty="0">
                <a:ln>
                  <a:noFill/>
                </a:ln>
                <a:effectLst/>
                <a:uLnTx/>
                <a:uFillTx/>
                <a:latin typeface="Calibri"/>
                <a:cs typeface="Calibri"/>
              </a:rPr>
              <a:t>items</a:t>
            </a:r>
            <a:r>
              <a:rPr kumimoji="0" sz="2000" b="0" i="0" u="none" strike="noStrike" kern="0" cap="none" spc="-20" normalizeH="0" baseline="0" noProof="0" dirty="0">
                <a:ln>
                  <a:noFill/>
                </a:ln>
                <a:effectLst/>
                <a:uLnTx/>
                <a:uFillTx/>
                <a:latin typeface="Calibri"/>
                <a:cs typeface="Calibri"/>
              </a:rPr>
              <a:t> </a:t>
            </a:r>
            <a:r>
              <a:rPr kumimoji="0" sz="2000" b="0" i="0" u="none" strike="noStrike" kern="0" cap="none" spc="0" normalizeH="0" baseline="0" noProof="0" dirty="0">
                <a:ln>
                  <a:noFill/>
                </a:ln>
                <a:effectLst/>
                <a:uLnTx/>
                <a:uFillTx/>
                <a:latin typeface="Calibri"/>
                <a:cs typeface="Calibri"/>
              </a:rPr>
              <a:t>are</a:t>
            </a:r>
            <a:r>
              <a:rPr kumimoji="0" sz="2000" b="0" i="0" u="none" strike="noStrike" kern="0" cap="none" spc="-40" normalizeH="0" baseline="0" noProof="0" dirty="0">
                <a:ln>
                  <a:noFill/>
                </a:ln>
                <a:effectLst/>
                <a:uLnTx/>
                <a:uFillTx/>
                <a:latin typeface="Calibri"/>
                <a:cs typeface="Calibri"/>
              </a:rPr>
              <a:t> </a:t>
            </a:r>
            <a:r>
              <a:rPr kumimoji="0" sz="2000" b="0" i="0" u="none" strike="noStrike" kern="0" cap="none" spc="0" normalizeH="0" baseline="0" noProof="0" dirty="0">
                <a:ln>
                  <a:noFill/>
                </a:ln>
                <a:effectLst/>
                <a:uLnTx/>
                <a:uFillTx/>
                <a:latin typeface="Calibri"/>
                <a:cs typeface="Calibri"/>
              </a:rPr>
              <a:t>described</a:t>
            </a:r>
            <a:r>
              <a:rPr kumimoji="0" sz="2000" b="0" i="0" u="none" strike="noStrike" kern="0" cap="none" spc="-60" normalizeH="0" baseline="0" noProof="0" dirty="0">
                <a:ln>
                  <a:noFill/>
                </a:ln>
                <a:effectLst/>
                <a:uLnTx/>
                <a:uFillTx/>
                <a:latin typeface="Calibri"/>
                <a:cs typeface="Calibri"/>
              </a:rPr>
              <a:t> </a:t>
            </a:r>
            <a:r>
              <a:rPr kumimoji="0" sz="2000" b="0" i="0" u="none" strike="noStrike" kern="0" cap="none" spc="0" normalizeH="0" baseline="0" noProof="0" dirty="0">
                <a:ln>
                  <a:noFill/>
                </a:ln>
                <a:effectLst/>
                <a:uLnTx/>
                <a:uFillTx/>
                <a:latin typeface="Calibri"/>
                <a:cs typeface="Calibri"/>
              </a:rPr>
              <a:t>on</a:t>
            </a:r>
            <a:r>
              <a:rPr kumimoji="0" sz="2000" b="0" i="0" u="none" strike="noStrike" kern="0" cap="none" spc="-45" normalizeH="0" baseline="0" noProof="0" dirty="0">
                <a:ln>
                  <a:noFill/>
                </a:ln>
                <a:effectLst/>
                <a:uLnTx/>
                <a:uFillTx/>
                <a:latin typeface="Calibri"/>
                <a:cs typeface="Calibri"/>
              </a:rPr>
              <a:t> </a:t>
            </a:r>
            <a:r>
              <a:rPr kumimoji="0" sz="2000" b="0" i="0" u="none" strike="noStrike" kern="0" cap="none" spc="0" normalizeH="0" baseline="0" noProof="0" dirty="0">
                <a:ln>
                  <a:noFill/>
                </a:ln>
                <a:effectLst/>
                <a:uLnTx/>
                <a:uFillTx/>
                <a:latin typeface="Calibri"/>
                <a:cs typeface="Calibri"/>
              </a:rPr>
              <a:t>the</a:t>
            </a:r>
            <a:r>
              <a:rPr kumimoji="0" sz="2000" b="0" i="0" u="none" strike="noStrike" kern="0" cap="none" spc="-30" normalizeH="0" baseline="0" noProof="0" dirty="0">
                <a:ln>
                  <a:noFill/>
                </a:ln>
                <a:effectLst/>
                <a:uLnTx/>
                <a:uFillTx/>
                <a:latin typeface="Calibri"/>
                <a:cs typeface="Calibri"/>
              </a:rPr>
              <a:t> </a:t>
            </a:r>
            <a:r>
              <a:rPr kumimoji="0" sz="2000" b="1" i="0" u="none" strike="noStrike" kern="0" cap="none" spc="0" normalizeH="0" baseline="0" noProof="0" dirty="0">
                <a:ln>
                  <a:noFill/>
                </a:ln>
                <a:effectLst/>
                <a:uLnTx/>
                <a:uFillTx/>
                <a:latin typeface="Calibri"/>
                <a:cs typeface="Calibri"/>
              </a:rPr>
              <a:t>U.S.</a:t>
            </a:r>
            <a:r>
              <a:rPr kumimoji="0" sz="2000" b="1" i="0" u="none" strike="noStrike" kern="0" cap="none" spc="-55" normalizeH="0" baseline="0" noProof="0" dirty="0">
                <a:ln>
                  <a:noFill/>
                </a:ln>
                <a:effectLst/>
                <a:uLnTx/>
                <a:uFillTx/>
                <a:latin typeface="Calibri"/>
                <a:cs typeface="Calibri"/>
              </a:rPr>
              <a:t> </a:t>
            </a:r>
            <a:r>
              <a:rPr kumimoji="0" sz="2000" b="1" i="0" u="none" strike="noStrike" kern="0" cap="none" spc="0" normalizeH="0" baseline="0" noProof="0" dirty="0">
                <a:ln>
                  <a:noFill/>
                </a:ln>
                <a:effectLst/>
                <a:uLnTx/>
                <a:uFillTx/>
                <a:latin typeface="Calibri"/>
                <a:cs typeface="Calibri"/>
              </a:rPr>
              <a:t>Munitions</a:t>
            </a:r>
            <a:r>
              <a:rPr kumimoji="0" sz="2000" b="1" i="0" u="none" strike="noStrike" kern="0" cap="none" spc="-70" normalizeH="0" baseline="0" noProof="0" dirty="0">
                <a:ln>
                  <a:noFill/>
                </a:ln>
                <a:effectLst/>
                <a:uLnTx/>
                <a:uFillTx/>
                <a:latin typeface="Calibri"/>
                <a:cs typeface="Calibri"/>
              </a:rPr>
              <a:t> </a:t>
            </a:r>
            <a:r>
              <a:rPr kumimoji="0" sz="2000" b="1" i="0" u="none" strike="noStrike" kern="0" cap="none" spc="0" normalizeH="0" baseline="0" noProof="0" dirty="0">
                <a:ln>
                  <a:noFill/>
                </a:ln>
                <a:effectLst/>
                <a:uLnTx/>
                <a:uFillTx/>
                <a:latin typeface="Calibri"/>
                <a:cs typeface="Calibri"/>
              </a:rPr>
              <a:t>List</a:t>
            </a:r>
            <a:r>
              <a:rPr kumimoji="0" sz="2000" b="1" i="0" u="none" strike="noStrike" kern="0" cap="none" spc="85" normalizeH="0" baseline="0" noProof="0" dirty="0">
                <a:ln>
                  <a:noFill/>
                </a:ln>
                <a:effectLst/>
                <a:uLnTx/>
                <a:uFillTx/>
                <a:latin typeface="Calibri"/>
                <a:cs typeface="Calibri"/>
              </a:rPr>
              <a:t> </a:t>
            </a:r>
            <a:r>
              <a:rPr kumimoji="0" sz="2000" b="1" i="0" u="none" strike="noStrike" kern="0" cap="none" spc="-10" normalizeH="0" baseline="0" noProof="0" dirty="0">
                <a:ln>
                  <a:noFill/>
                </a:ln>
                <a:effectLst/>
                <a:uLnTx/>
                <a:uFillTx/>
                <a:latin typeface="Calibri"/>
                <a:cs typeface="Calibri"/>
              </a:rPr>
              <a:t>(USML)</a:t>
            </a:r>
            <a:endParaRPr kumimoji="0" sz="2000" b="0" i="0" u="none" strike="noStrike" kern="0" cap="none" spc="0" normalizeH="0" baseline="0" noProof="0" dirty="0">
              <a:ln>
                <a:noFill/>
              </a:ln>
              <a:effectLst/>
              <a:uLnTx/>
              <a:uFillTx/>
              <a:latin typeface="Calibri"/>
              <a:cs typeface="Calibri"/>
            </a:endParaRPr>
          </a:p>
          <a:p>
            <a:pPr marL="241300" marR="0" lvl="0" indent="-229235" defTabSz="914400" eaLnBrk="1" fontAlgn="auto" latinLnBrk="0" hangingPunct="1">
              <a:lnSpc>
                <a:spcPct val="100000"/>
              </a:lnSpc>
              <a:spcBef>
                <a:spcPts val="275"/>
              </a:spcBef>
              <a:spcAft>
                <a:spcPts val="0"/>
              </a:spcAft>
              <a:buClrTx/>
              <a:buSzTx/>
              <a:buFont typeface="Arial"/>
              <a:buChar char="•"/>
              <a:tabLst>
                <a:tab pos="241935" algn="l"/>
              </a:tabLst>
              <a:defRPr/>
            </a:pPr>
            <a:r>
              <a:rPr kumimoji="0" sz="2400" b="1" i="0" u="none" strike="noStrike" kern="0" cap="none" spc="0" normalizeH="0" baseline="0" noProof="0" dirty="0">
                <a:ln>
                  <a:noFill/>
                </a:ln>
                <a:effectLst/>
                <a:uLnTx/>
                <a:uFillTx/>
                <a:latin typeface="Calibri"/>
                <a:cs typeface="Calibri"/>
              </a:rPr>
              <a:t>U.S.</a:t>
            </a:r>
            <a:r>
              <a:rPr kumimoji="0" sz="2400" b="1" i="0" u="none" strike="noStrike" kern="0" cap="none" spc="-70" normalizeH="0" baseline="0" noProof="0" dirty="0">
                <a:ln>
                  <a:noFill/>
                </a:ln>
                <a:effectLst/>
                <a:uLnTx/>
                <a:uFillTx/>
                <a:latin typeface="Calibri"/>
                <a:cs typeface="Calibri"/>
              </a:rPr>
              <a:t> </a:t>
            </a:r>
            <a:r>
              <a:rPr kumimoji="0" sz="2400" b="1" i="0" u="none" strike="noStrike" kern="0" cap="none" spc="-10" normalizeH="0" baseline="0" noProof="0" dirty="0">
                <a:ln>
                  <a:noFill/>
                </a:ln>
                <a:effectLst/>
                <a:uLnTx/>
                <a:uFillTx/>
                <a:latin typeface="Calibri"/>
                <a:cs typeface="Calibri"/>
              </a:rPr>
              <a:t>Department</a:t>
            </a:r>
            <a:r>
              <a:rPr kumimoji="0" sz="2400" b="1" i="0" u="none" strike="noStrike" kern="0" cap="none" spc="-60" normalizeH="0" baseline="0" noProof="0" dirty="0">
                <a:ln>
                  <a:noFill/>
                </a:ln>
                <a:effectLst/>
                <a:uLnTx/>
                <a:uFillTx/>
                <a:latin typeface="Calibri"/>
                <a:cs typeface="Calibri"/>
              </a:rPr>
              <a:t> </a:t>
            </a:r>
            <a:r>
              <a:rPr kumimoji="0" sz="2400" b="1" i="0" u="none" strike="noStrike" kern="0" cap="none" spc="0" normalizeH="0" baseline="0" noProof="0" dirty="0">
                <a:ln>
                  <a:noFill/>
                </a:ln>
                <a:effectLst/>
                <a:uLnTx/>
                <a:uFillTx/>
                <a:latin typeface="Calibri"/>
                <a:cs typeface="Calibri"/>
              </a:rPr>
              <a:t>of</a:t>
            </a:r>
            <a:r>
              <a:rPr kumimoji="0" sz="2400" b="1" i="0" u="none" strike="noStrike" kern="0" cap="none" spc="-25" normalizeH="0" baseline="0" noProof="0" dirty="0">
                <a:ln>
                  <a:noFill/>
                </a:ln>
                <a:effectLst/>
                <a:uLnTx/>
                <a:uFillTx/>
                <a:latin typeface="Calibri"/>
                <a:cs typeface="Calibri"/>
              </a:rPr>
              <a:t> </a:t>
            </a:r>
            <a:r>
              <a:rPr kumimoji="0" sz="2400" b="1" i="0" u="none" strike="noStrike" kern="0" cap="none" spc="0" normalizeH="0" baseline="0" noProof="0" dirty="0">
                <a:ln>
                  <a:noFill/>
                </a:ln>
                <a:effectLst/>
                <a:uLnTx/>
                <a:uFillTx/>
                <a:latin typeface="Calibri"/>
                <a:cs typeface="Calibri"/>
              </a:rPr>
              <a:t>the</a:t>
            </a:r>
            <a:r>
              <a:rPr kumimoji="0" sz="2400" b="1" i="0" u="none" strike="noStrike" kern="0" cap="none" spc="30" normalizeH="0" baseline="0" noProof="0" dirty="0">
                <a:ln>
                  <a:noFill/>
                </a:ln>
                <a:effectLst/>
                <a:uLnTx/>
                <a:uFillTx/>
                <a:latin typeface="Calibri"/>
                <a:cs typeface="Calibri"/>
              </a:rPr>
              <a:t> </a:t>
            </a:r>
            <a:r>
              <a:rPr kumimoji="0" sz="2400" b="1" i="0" u="none" strike="noStrike" kern="0" cap="none" spc="-10" normalizeH="0" baseline="0" noProof="0" dirty="0">
                <a:ln>
                  <a:noFill/>
                </a:ln>
                <a:effectLst/>
                <a:uLnTx/>
                <a:uFillTx/>
                <a:latin typeface="Calibri"/>
                <a:cs typeface="Calibri"/>
              </a:rPr>
              <a:t>Treasury</a:t>
            </a:r>
            <a:r>
              <a:rPr kumimoji="0" sz="2400" b="1" i="0" u="none" strike="noStrike" kern="0" cap="none" spc="-60" normalizeH="0" baseline="0" noProof="0" dirty="0">
                <a:ln>
                  <a:noFill/>
                </a:ln>
                <a:effectLst/>
                <a:uLnTx/>
                <a:uFillTx/>
                <a:latin typeface="Calibri"/>
                <a:cs typeface="Calibri"/>
              </a:rPr>
              <a:t> </a:t>
            </a:r>
            <a:r>
              <a:rPr kumimoji="0" sz="2400" b="1" i="0" u="none" strike="noStrike" kern="0" cap="none" spc="0" normalizeH="0" baseline="0" noProof="0" dirty="0">
                <a:ln>
                  <a:noFill/>
                </a:ln>
                <a:effectLst/>
                <a:uLnTx/>
                <a:uFillTx/>
                <a:latin typeface="Calibri"/>
                <a:cs typeface="Calibri"/>
              </a:rPr>
              <a:t>Office</a:t>
            </a:r>
            <a:r>
              <a:rPr kumimoji="0" sz="2400" b="1" i="0" u="none" strike="noStrike" kern="0" cap="none" spc="-45" normalizeH="0" baseline="0" noProof="0" dirty="0">
                <a:ln>
                  <a:noFill/>
                </a:ln>
                <a:effectLst/>
                <a:uLnTx/>
                <a:uFillTx/>
                <a:latin typeface="Calibri"/>
                <a:cs typeface="Calibri"/>
              </a:rPr>
              <a:t> </a:t>
            </a:r>
            <a:r>
              <a:rPr kumimoji="0" sz="2400" b="1" i="0" u="none" strike="noStrike" kern="0" cap="none" spc="0" normalizeH="0" baseline="0" noProof="0" dirty="0">
                <a:ln>
                  <a:noFill/>
                </a:ln>
                <a:effectLst/>
                <a:uLnTx/>
                <a:uFillTx/>
                <a:latin typeface="Calibri"/>
                <a:cs typeface="Calibri"/>
              </a:rPr>
              <a:t>of</a:t>
            </a:r>
            <a:r>
              <a:rPr kumimoji="0" sz="2400" b="1" i="0" u="none" strike="noStrike" kern="0" cap="none" spc="-30" normalizeH="0" baseline="0" noProof="0" dirty="0">
                <a:ln>
                  <a:noFill/>
                </a:ln>
                <a:effectLst/>
                <a:uLnTx/>
                <a:uFillTx/>
                <a:latin typeface="Calibri"/>
                <a:cs typeface="Calibri"/>
              </a:rPr>
              <a:t> </a:t>
            </a:r>
            <a:r>
              <a:rPr kumimoji="0" sz="2400" b="1" i="0" u="none" strike="noStrike" kern="0" cap="none" spc="0" normalizeH="0" baseline="0" noProof="0" dirty="0">
                <a:ln>
                  <a:noFill/>
                </a:ln>
                <a:effectLst/>
                <a:uLnTx/>
                <a:uFillTx/>
                <a:latin typeface="Calibri"/>
                <a:cs typeface="Calibri"/>
              </a:rPr>
              <a:t>Foreign</a:t>
            </a:r>
            <a:r>
              <a:rPr kumimoji="0" sz="2400" b="1" i="0" u="none" strike="noStrike" kern="0" cap="none" spc="-65" normalizeH="0" baseline="0" noProof="0" dirty="0">
                <a:ln>
                  <a:noFill/>
                </a:ln>
                <a:effectLst/>
                <a:uLnTx/>
                <a:uFillTx/>
                <a:latin typeface="Calibri"/>
                <a:cs typeface="Calibri"/>
              </a:rPr>
              <a:t> </a:t>
            </a:r>
            <a:r>
              <a:rPr kumimoji="0" sz="2400" b="1" i="0" u="none" strike="noStrike" kern="0" cap="none" spc="0" normalizeH="0" baseline="0" noProof="0" dirty="0">
                <a:ln>
                  <a:noFill/>
                </a:ln>
                <a:effectLst/>
                <a:uLnTx/>
                <a:uFillTx/>
                <a:latin typeface="Calibri"/>
                <a:cs typeface="Calibri"/>
              </a:rPr>
              <a:t>Assets</a:t>
            </a:r>
            <a:r>
              <a:rPr kumimoji="0" sz="2400" b="1" i="0" u="none" strike="noStrike" kern="0" cap="none" spc="-35" normalizeH="0" baseline="0" noProof="0" dirty="0">
                <a:ln>
                  <a:noFill/>
                </a:ln>
                <a:effectLst/>
                <a:uLnTx/>
                <a:uFillTx/>
                <a:latin typeface="Calibri"/>
                <a:cs typeface="Calibri"/>
              </a:rPr>
              <a:t> </a:t>
            </a:r>
            <a:r>
              <a:rPr kumimoji="0" sz="2400" b="1" i="0" u="none" strike="noStrike" kern="0" cap="none" spc="-10" normalizeH="0" baseline="0" noProof="0" dirty="0">
                <a:ln>
                  <a:noFill/>
                </a:ln>
                <a:effectLst/>
                <a:uLnTx/>
                <a:uFillTx/>
                <a:latin typeface="Calibri"/>
                <a:cs typeface="Calibri"/>
              </a:rPr>
              <a:t>Control</a:t>
            </a:r>
            <a:endParaRPr kumimoji="0" sz="2400" b="0" i="0" u="none" strike="noStrike" kern="0" cap="none" spc="0" normalizeH="0" baseline="0" noProof="0" dirty="0">
              <a:ln>
                <a:noFill/>
              </a:ln>
              <a:effectLst/>
              <a:uLnTx/>
              <a:uFillTx/>
              <a:latin typeface="Calibri"/>
              <a:cs typeface="Calibri"/>
            </a:endParaRPr>
          </a:p>
          <a:p>
            <a:pPr marL="554990" marR="0" lvl="1" indent="-229235" defTabSz="914400" eaLnBrk="1" fontAlgn="auto" latinLnBrk="0" hangingPunct="1">
              <a:lnSpc>
                <a:spcPct val="100000"/>
              </a:lnSpc>
              <a:spcBef>
                <a:spcPts val="325"/>
              </a:spcBef>
              <a:spcAft>
                <a:spcPts val="0"/>
              </a:spcAft>
              <a:buClrTx/>
              <a:buSzTx/>
              <a:buFont typeface="Arial"/>
              <a:buChar char="•"/>
              <a:tabLst>
                <a:tab pos="554990" algn="l"/>
                <a:tab pos="555625" algn="l"/>
              </a:tabLst>
              <a:defRPr/>
            </a:pPr>
            <a:r>
              <a:rPr kumimoji="0" sz="2000" b="0" i="0" u="none" strike="noStrike" kern="0" cap="none" spc="0" normalizeH="0" baseline="0" noProof="0" dirty="0">
                <a:ln>
                  <a:noFill/>
                </a:ln>
                <a:effectLst/>
                <a:uLnTx/>
                <a:uFillTx/>
                <a:latin typeface="Calibri"/>
                <a:cs typeface="Calibri"/>
              </a:rPr>
              <a:t>Administers</a:t>
            </a:r>
            <a:r>
              <a:rPr kumimoji="0" sz="2000" b="0" i="0" u="none" strike="noStrike" kern="0" cap="none" spc="20" normalizeH="0" baseline="0" noProof="0" dirty="0">
                <a:ln>
                  <a:noFill/>
                </a:ln>
                <a:effectLst/>
                <a:uLnTx/>
                <a:uFillTx/>
                <a:latin typeface="Calibri"/>
                <a:cs typeface="Calibri"/>
              </a:rPr>
              <a:t> </a:t>
            </a:r>
            <a:r>
              <a:rPr kumimoji="0" sz="2000" b="0" i="0" u="none" strike="noStrike" kern="0" cap="none" spc="0" normalizeH="0" baseline="0" noProof="0" dirty="0">
                <a:ln>
                  <a:noFill/>
                </a:ln>
                <a:effectLst/>
                <a:uLnTx/>
                <a:uFillTx/>
                <a:latin typeface="Calibri"/>
                <a:cs typeface="Calibri"/>
              </a:rPr>
              <a:t>and</a:t>
            </a:r>
            <a:r>
              <a:rPr kumimoji="0" sz="2000" b="0" i="0" u="none" strike="noStrike" kern="0" cap="none" spc="-10" normalizeH="0" baseline="0" noProof="0" dirty="0">
                <a:ln>
                  <a:noFill/>
                </a:ln>
                <a:effectLst/>
                <a:uLnTx/>
                <a:uFillTx/>
                <a:latin typeface="Calibri"/>
                <a:cs typeface="Calibri"/>
              </a:rPr>
              <a:t> </a:t>
            </a:r>
            <a:r>
              <a:rPr kumimoji="0" sz="2000" b="0" i="0" u="none" strike="noStrike" kern="0" cap="none" spc="0" normalizeH="0" baseline="0" noProof="0" dirty="0">
                <a:ln>
                  <a:noFill/>
                </a:ln>
                <a:effectLst/>
                <a:uLnTx/>
                <a:uFillTx/>
                <a:latin typeface="Calibri"/>
                <a:cs typeface="Calibri"/>
              </a:rPr>
              <a:t>enforces</a:t>
            </a:r>
            <a:r>
              <a:rPr kumimoji="0" sz="2000" b="0" i="0" u="none" strike="noStrike" kern="0" cap="none" spc="-15" normalizeH="0" baseline="0" noProof="0" dirty="0">
                <a:ln>
                  <a:noFill/>
                </a:ln>
                <a:effectLst/>
                <a:uLnTx/>
                <a:uFillTx/>
                <a:latin typeface="Calibri"/>
                <a:cs typeface="Calibri"/>
              </a:rPr>
              <a:t> </a:t>
            </a:r>
            <a:r>
              <a:rPr kumimoji="0" sz="2000" b="1" i="0" u="none" strike="noStrike" kern="0" cap="none" spc="0" normalizeH="0" baseline="0" noProof="0" dirty="0">
                <a:ln>
                  <a:noFill/>
                </a:ln>
                <a:effectLst/>
                <a:uLnTx/>
                <a:uFillTx/>
                <a:latin typeface="Calibri"/>
                <a:cs typeface="Calibri"/>
              </a:rPr>
              <a:t>economic</a:t>
            </a:r>
            <a:r>
              <a:rPr kumimoji="0" sz="2000" b="1" i="0" u="none" strike="noStrike" kern="0" cap="none" spc="-20" normalizeH="0" baseline="0" noProof="0" dirty="0">
                <a:ln>
                  <a:noFill/>
                </a:ln>
                <a:effectLst/>
                <a:uLnTx/>
                <a:uFillTx/>
                <a:latin typeface="Calibri"/>
                <a:cs typeface="Calibri"/>
              </a:rPr>
              <a:t> </a:t>
            </a:r>
            <a:r>
              <a:rPr kumimoji="0" sz="2000" b="1" i="0" u="none" strike="noStrike" kern="0" cap="none" spc="0" normalizeH="0" baseline="0" noProof="0" dirty="0">
                <a:ln>
                  <a:noFill/>
                </a:ln>
                <a:effectLst/>
                <a:uLnTx/>
                <a:uFillTx/>
                <a:latin typeface="Calibri"/>
                <a:cs typeface="Calibri"/>
              </a:rPr>
              <a:t>and</a:t>
            </a:r>
            <a:r>
              <a:rPr kumimoji="0" sz="2000" b="1" i="0" u="none" strike="noStrike" kern="0" cap="none" spc="-5" normalizeH="0" baseline="0" noProof="0" dirty="0">
                <a:ln>
                  <a:noFill/>
                </a:ln>
                <a:effectLst/>
                <a:uLnTx/>
                <a:uFillTx/>
                <a:latin typeface="Calibri"/>
                <a:cs typeface="Calibri"/>
              </a:rPr>
              <a:t> </a:t>
            </a:r>
            <a:r>
              <a:rPr kumimoji="0" sz="2000" b="1" i="0" u="none" strike="noStrike" kern="0" cap="none" spc="0" normalizeH="0" baseline="0" noProof="0" dirty="0">
                <a:ln>
                  <a:noFill/>
                </a:ln>
                <a:effectLst/>
                <a:uLnTx/>
                <a:uFillTx/>
                <a:latin typeface="Calibri"/>
                <a:cs typeface="Calibri"/>
              </a:rPr>
              <a:t>trade</a:t>
            </a:r>
            <a:r>
              <a:rPr kumimoji="0" sz="2000" b="1" i="0" u="none" strike="noStrike" kern="0" cap="none" spc="-10" normalizeH="0" baseline="0" noProof="0" dirty="0">
                <a:ln>
                  <a:noFill/>
                </a:ln>
                <a:effectLst/>
                <a:uLnTx/>
                <a:uFillTx/>
                <a:latin typeface="Calibri"/>
                <a:cs typeface="Calibri"/>
              </a:rPr>
              <a:t> sanctions</a:t>
            </a:r>
            <a:endParaRPr kumimoji="0" sz="2000" b="0" i="0" u="none" strike="noStrike" kern="0" cap="none" spc="0" normalizeH="0" baseline="0" noProof="0" dirty="0">
              <a:ln>
                <a:noFill/>
              </a:ln>
              <a:effectLst/>
              <a:uLnTx/>
              <a:uFillTx/>
              <a:latin typeface="Calibri"/>
              <a:cs typeface="Calibri"/>
            </a:endParaRPr>
          </a:p>
          <a:p>
            <a:pPr marL="554990" marR="0" lvl="1" indent="-229235" defTabSz="914400" eaLnBrk="1" fontAlgn="auto" latinLnBrk="0" hangingPunct="1">
              <a:lnSpc>
                <a:spcPct val="100000"/>
              </a:lnSpc>
              <a:spcBef>
                <a:spcPts val="300"/>
              </a:spcBef>
              <a:spcAft>
                <a:spcPts val="0"/>
              </a:spcAft>
              <a:buClrTx/>
              <a:buSzTx/>
              <a:buFont typeface="Arial"/>
              <a:buChar char="•"/>
              <a:tabLst>
                <a:tab pos="554990" algn="l"/>
                <a:tab pos="555625" algn="l"/>
              </a:tabLst>
              <a:defRPr/>
            </a:pPr>
            <a:r>
              <a:rPr kumimoji="0" sz="2000" b="0" i="0" u="none" strike="noStrike" kern="0" cap="none" spc="0" normalizeH="0" baseline="0" noProof="0" dirty="0">
                <a:ln>
                  <a:noFill/>
                </a:ln>
                <a:effectLst/>
                <a:uLnTx/>
                <a:uFillTx/>
                <a:latin typeface="Calibri"/>
                <a:cs typeface="Calibri"/>
              </a:rPr>
              <a:t>Comprehensively</a:t>
            </a:r>
            <a:r>
              <a:rPr kumimoji="0" sz="2000" b="0" i="0" u="none" strike="noStrike" kern="0" cap="none" spc="-10" normalizeH="0" baseline="0" noProof="0" dirty="0">
                <a:ln>
                  <a:noFill/>
                </a:ln>
                <a:effectLst/>
                <a:uLnTx/>
                <a:uFillTx/>
                <a:latin typeface="Calibri"/>
                <a:cs typeface="Calibri"/>
              </a:rPr>
              <a:t> </a:t>
            </a:r>
            <a:r>
              <a:rPr kumimoji="0" sz="2000" b="0" i="0" u="none" strike="noStrike" kern="0" cap="none" spc="0" normalizeH="0" baseline="0" noProof="0" dirty="0">
                <a:ln>
                  <a:noFill/>
                </a:ln>
                <a:effectLst/>
                <a:uLnTx/>
                <a:uFillTx/>
                <a:latin typeface="Calibri"/>
                <a:cs typeface="Calibri"/>
              </a:rPr>
              <a:t>Sanctioned:</a:t>
            </a:r>
            <a:r>
              <a:rPr kumimoji="0" sz="2000" b="0" i="0" u="none" strike="noStrike" kern="0" cap="none" spc="-30" normalizeH="0" baseline="0" noProof="0" dirty="0">
                <a:ln>
                  <a:noFill/>
                </a:ln>
                <a:effectLst/>
                <a:uLnTx/>
                <a:uFillTx/>
                <a:latin typeface="Calibri"/>
                <a:cs typeface="Calibri"/>
              </a:rPr>
              <a:t> </a:t>
            </a:r>
            <a:r>
              <a:rPr kumimoji="0" sz="2000" b="1" i="0" u="none" strike="noStrike" kern="0" cap="none" spc="0" normalizeH="0" baseline="0" noProof="0" dirty="0">
                <a:ln>
                  <a:noFill/>
                </a:ln>
                <a:effectLst/>
                <a:uLnTx/>
                <a:uFillTx/>
                <a:latin typeface="Calibri"/>
                <a:cs typeface="Calibri"/>
              </a:rPr>
              <a:t>Cuba,</a:t>
            </a:r>
            <a:r>
              <a:rPr kumimoji="0" sz="2000" b="1" i="0" u="none" strike="noStrike" kern="0" cap="none" spc="-25" normalizeH="0" baseline="0" noProof="0" dirty="0">
                <a:ln>
                  <a:noFill/>
                </a:ln>
                <a:effectLst/>
                <a:uLnTx/>
                <a:uFillTx/>
                <a:latin typeface="Calibri"/>
                <a:cs typeface="Calibri"/>
              </a:rPr>
              <a:t> </a:t>
            </a:r>
            <a:r>
              <a:rPr kumimoji="0" sz="2000" b="1" i="0" u="none" strike="noStrike" kern="0" cap="none" spc="0" normalizeH="0" baseline="0" noProof="0" dirty="0">
                <a:ln>
                  <a:noFill/>
                </a:ln>
                <a:effectLst/>
                <a:uLnTx/>
                <a:uFillTx/>
                <a:latin typeface="Calibri"/>
                <a:cs typeface="Calibri"/>
              </a:rPr>
              <a:t>Iran,</a:t>
            </a:r>
            <a:r>
              <a:rPr kumimoji="0" sz="2000" b="1" i="0" u="none" strike="noStrike" kern="0" cap="none" spc="-10" normalizeH="0" baseline="0" noProof="0" dirty="0">
                <a:ln>
                  <a:noFill/>
                </a:ln>
                <a:effectLst/>
                <a:uLnTx/>
                <a:uFillTx/>
                <a:latin typeface="Calibri"/>
                <a:cs typeface="Calibri"/>
              </a:rPr>
              <a:t> </a:t>
            </a:r>
            <a:r>
              <a:rPr kumimoji="0" sz="2000" b="1" i="0" u="none" strike="noStrike" kern="0" cap="none" spc="0" normalizeH="0" baseline="0" noProof="0" dirty="0">
                <a:ln>
                  <a:noFill/>
                </a:ln>
                <a:effectLst/>
                <a:uLnTx/>
                <a:uFillTx/>
                <a:latin typeface="Calibri"/>
                <a:cs typeface="Calibri"/>
              </a:rPr>
              <a:t>North</a:t>
            </a:r>
            <a:r>
              <a:rPr kumimoji="0" sz="2000" b="1" i="0" u="none" strike="noStrike" kern="0" cap="none" spc="-10" normalizeH="0" baseline="0" noProof="0" dirty="0">
                <a:ln>
                  <a:noFill/>
                </a:ln>
                <a:effectLst/>
                <a:uLnTx/>
                <a:uFillTx/>
                <a:latin typeface="Calibri"/>
                <a:cs typeface="Calibri"/>
              </a:rPr>
              <a:t> </a:t>
            </a:r>
            <a:r>
              <a:rPr kumimoji="0" sz="2000" b="1" i="0" u="none" strike="noStrike" kern="0" cap="none" spc="0" normalizeH="0" baseline="0" noProof="0" dirty="0">
                <a:ln>
                  <a:noFill/>
                </a:ln>
                <a:effectLst/>
                <a:uLnTx/>
                <a:uFillTx/>
                <a:latin typeface="Calibri"/>
                <a:cs typeface="Calibri"/>
              </a:rPr>
              <a:t>Korea, </a:t>
            </a:r>
            <a:r>
              <a:rPr kumimoji="0" sz="2000" b="1" i="0" u="none" strike="noStrike" kern="0" cap="none" spc="-10" normalizeH="0" baseline="0" noProof="0" dirty="0">
                <a:ln>
                  <a:noFill/>
                </a:ln>
                <a:effectLst/>
                <a:uLnTx/>
                <a:uFillTx/>
                <a:latin typeface="Calibri"/>
                <a:cs typeface="Calibri"/>
              </a:rPr>
              <a:t>Syria,</a:t>
            </a:r>
            <a:r>
              <a:rPr kumimoji="0" sz="2000" b="1" i="0" u="none" strike="noStrike" kern="0" cap="none" spc="-25" normalizeH="0" baseline="0" noProof="0" dirty="0">
                <a:ln>
                  <a:noFill/>
                </a:ln>
                <a:effectLst/>
                <a:uLnTx/>
                <a:uFillTx/>
                <a:latin typeface="Calibri"/>
                <a:cs typeface="Calibri"/>
              </a:rPr>
              <a:t> </a:t>
            </a:r>
            <a:r>
              <a:rPr kumimoji="0" sz="2000" b="1" i="0" u="none" strike="noStrike" kern="0" cap="none" spc="0" normalizeH="0" baseline="0" noProof="0" dirty="0">
                <a:ln>
                  <a:noFill/>
                </a:ln>
                <a:effectLst/>
                <a:uLnTx/>
                <a:uFillTx/>
                <a:latin typeface="Calibri"/>
                <a:cs typeface="Calibri"/>
              </a:rPr>
              <a:t>Ukraine</a:t>
            </a:r>
            <a:r>
              <a:rPr kumimoji="0" sz="2000" b="1" i="0" u="none" strike="noStrike" kern="0" cap="none" spc="-10" normalizeH="0" baseline="0" noProof="0" dirty="0">
                <a:ln>
                  <a:noFill/>
                </a:ln>
                <a:effectLst/>
                <a:uLnTx/>
                <a:uFillTx/>
                <a:latin typeface="Calibri"/>
                <a:cs typeface="Calibri"/>
              </a:rPr>
              <a:t> regions*</a:t>
            </a:r>
            <a:endParaRPr kumimoji="0" sz="2000" b="0" i="0" u="none" strike="noStrike" kern="0" cap="none" spc="0" normalizeH="0" baseline="0" noProof="0" dirty="0">
              <a:ln>
                <a:noFill/>
              </a:ln>
              <a:effectLst/>
              <a:uLnTx/>
              <a:uFillTx/>
              <a:latin typeface="Calibri"/>
              <a:cs typeface="Calibri"/>
            </a:endParaRPr>
          </a:p>
          <a:p>
            <a:pPr marL="241300" marR="0" lvl="0" indent="-229235" defTabSz="914400" eaLnBrk="1" fontAlgn="auto" latinLnBrk="0" hangingPunct="1">
              <a:lnSpc>
                <a:spcPct val="100000"/>
              </a:lnSpc>
              <a:spcBef>
                <a:spcPts val="1535"/>
              </a:spcBef>
              <a:spcAft>
                <a:spcPts val="0"/>
              </a:spcAft>
              <a:buClrTx/>
              <a:buSzTx/>
              <a:buFont typeface="Arial"/>
              <a:buChar char="•"/>
              <a:tabLst>
                <a:tab pos="241935" algn="l"/>
              </a:tabLst>
              <a:defRPr/>
            </a:pPr>
            <a:r>
              <a:rPr kumimoji="0" sz="2400" b="1" i="0" u="none" strike="noStrike" kern="0" cap="none" spc="0" normalizeH="0" baseline="0" noProof="0" dirty="0">
                <a:ln>
                  <a:noFill/>
                </a:ln>
                <a:effectLst/>
                <a:uLnTx/>
                <a:uFillTx/>
                <a:latin typeface="Calibri"/>
                <a:cs typeface="Calibri"/>
              </a:rPr>
              <a:t>Other agencies</a:t>
            </a:r>
            <a:r>
              <a:rPr kumimoji="0" sz="2400" b="1" i="0" u="none" strike="noStrike" kern="0" cap="none" spc="-25" normalizeH="0" baseline="0" noProof="0" dirty="0">
                <a:ln>
                  <a:noFill/>
                </a:ln>
                <a:effectLst/>
                <a:uLnTx/>
                <a:uFillTx/>
                <a:latin typeface="Calibri"/>
                <a:cs typeface="Calibri"/>
              </a:rPr>
              <a:t> </a:t>
            </a:r>
            <a:r>
              <a:rPr kumimoji="0" lang="en-US" sz="2400" b="1" i="0" u="none" strike="noStrike" kern="0" cap="none" spc="-25" normalizeH="0" baseline="0" noProof="0" dirty="0">
                <a:ln>
                  <a:noFill/>
                </a:ln>
                <a:effectLst/>
                <a:uLnTx/>
                <a:uFillTx/>
                <a:latin typeface="Calibri"/>
                <a:cs typeface="Calibri"/>
              </a:rPr>
              <a:t>also have a role </a:t>
            </a:r>
            <a:r>
              <a:rPr kumimoji="0" sz="2400" b="1" i="0" u="none" strike="noStrike" kern="0" cap="none" spc="0" normalizeH="0" baseline="0" noProof="0" dirty="0">
                <a:ln>
                  <a:noFill/>
                </a:ln>
                <a:effectLst/>
                <a:uLnTx/>
                <a:uFillTx/>
                <a:latin typeface="Calibri"/>
                <a:cs typeface="Calibri"/>
              </a:rPr>
              <a:t>in</a:t>
            </a:r>
            <a:r>
              <a:rPr kumimoji="0" sz="2400" b="1" i="0" u="none" strike="noStrike" kern="0" cap="none" spc="-15" normalizeH="0" baseline="0" noProof="0" dirty="0">
                <a:ln>
                  <a:noFill/>
                </a:ln>
                <a:effectLst/>
                <a:uLnTx/>
                <a:uFillTx/>
                <a:latin typeface="Calibri"/>
                <a:cs typeface="Calibri"/>
              </a:rPr>
              <a:t> </a:t>
            </a:r>
            <a:r>
              <a:rPr kumimoji="0" sz="2400" b="1" i="0" u="none" strike="noStrike" kern="0" cap="none" spc="0" normalizeH="0" baseline="0" noProof="0" dirty="0">
                <a:ln>
                  <a:noFill/>
                </a:ln>
                <a:effectLst/>
                <a:uLnTx/>
                <a:uFillTx/>
                <a:latin typeface="Calibri"/>
                <a:cs typeface="Calibri"/>
              </a:rPr>
              <a:t>limited</a:t>
            </a:r>
            <a:r>
              <a:rPr kumimoji="0" sz="2400" b="1" i="0" u="none" strike="noStrike" kern="0" cap="none" spc="-15" normalizeH="0" baseline="0" noProof="0" dirty="0">
                <a:ln>
                  <a:noFill/>
                </a:ln>
                <a:effectLst/>
                <a:uLnTx/>
                <a:uFillTx/>
                <a:latin typeface="Calibri"/>
                <a:cs typeface="Calibri"/>
              </a:rPr>
              <a:t> </a:t>
            </a:r>
            <a:r>
              <a:rPr kumimoji="0" sz="2400" b="1" i="0" u="none" strike="noStrike" kern="0" cap="none" spc="0" normalizeH="0" baseline="0" noProof="0" dirty="0">
                <a:ln>
                  <a:noFill/>
                </a:ln>
                <a:effectLst/>
                <a:uLnTx/>
                <a:uFillTx/>
                <a:latin typeface="Calibri"/>
                <a:cs typeface="Calibri"/>
              </a:rPr>
              <a:t>circumstances,</a:t>
            </a:r>
            <a:r>
              <a:rPr kumimoji="0" sz="2400" b="1" i="0" u="none" strike="noStrike" kern="0" cap="none" spc="-50" normalizeH="0" baseline="0" noProof="0" dirty="0">
                <a:ln>
                  <a:noFill/>
                </a:ln>
                <a:effectLst/>
                <a:uLnTx/>
                <a:uFillTx/>
                <a:latin typeface="Calibri"/>
                <a:cs typeface="Calibri"/>
              </a:rPr>
              <a:t> </a:t>
            </a:r>
            <a:r>
              <a:rPr kumimoji="0" sz="2400" b="1" i="1" u="none" strike="noStrike" kern="0" cap="none" spc="0" normalizeH="0" baseline="0" noProof="0" dirty="0">
                <a:ln>
                  <a:noFill/>
                </a:ln>
                <a:effectLst/>
                <a:uLnTx/>
                <a:uFillTx/>
                <a:latin typeface="Calibri"/>
                <a:cs typeface="Calibri"/>
              </a:rPr>
              <a:t>e.g.,</a:t>
            </a:r>
            <a:r>
              <a:rPr kumimoji="0" sz="2400" b="1" i="1" u="none" strike="noStrike" kern="0" cap="none" spc="-5" normalizeH="0" baseline="0" noProof="0" dirty="0">
                <a:ln>
                  <a:noFill/>
                </a:ln>
                <a:effectLst/>
                <a:uLnTx/>
                <a:uFillTx/>
                <a:latin typeface="Calibri"/>
                <a:cs typeface="Calibri"/>
              </a:rPr>
              <a:t> </a:t>
            </a:r>
            <a:r>
              <a:rPr kumimoji="0" sz="2400" b="1" i="0" u="none" strike="noStrike" kern="0" cap="none" spc="-10" normalizeH="0" baseline="0" noProof="0" dirty="0">
                <a:ln>
                  <a:noFill/>
                </a:ln>
                <a:effectLst/>
                <a:uLnTx/>
                <a:uFillTx/>
                <a:latin typeface="Calibri"/>
                <a:cs typeface="Calibri"/>
              </a:rPr>
              <a:t>NRC,</a:t>
            </a:r>
            <a:r>
              <a:rPr kumimoji="0" sz="2400" b="1" i="0" u="none" strike="noStrike" kern="0" cap="none" spc="-235" normalizeH="0" baseline="0" noProof="0" dirty="0">
                <a:ln>
                  <a:noFill/>
                </a:ln>
                <a:effectLst/>
                <a:uLnTx/>
                <a:uFillTx/>
                <a:latin typeface="Calibri"/>
                <a:cs typeface="Calibri"/>
              </a:rPr>
              <a:t> </a:t>
            </a:r>
            <a:r>
              <a:rPr kumimoji="0" sz="2400" b="1" i="0" u="none" strike="noStrike" kern="0" cap="none" spc="-170" normalizeH="0" baseline="0" noProof="0" dirty="0">
                <a:ln>
                  <a:noFill/>
                </a:ln>
                <a:effectLst/>
                <a:uLnTx/>
                <a:uFillTx/>
                <a:latin typeface="Calibri"/>
                <a:cs typeface="Calibri"/>
              </a:rPr>
              <a:t>NOA</a:t>
            </a:r>
            <a:r>
              <a:rPr kumimoji="0" lang="en-US" sz="2400" b="1" i="0" u="none" strike="noStrike" kern="0" cap="none" spc="-170" normalizeH="0" baseline="0" noProof="0" dirty="0">
                <a:ln>
                  <a:noFill/>
                </a:ln>
                <a:effectLst/>
                <a:uLnTx/>
                <a:uFillTx/>
                <a:latin typeface="Calibri"/>
                <a:cs typeface="Calibri"/>
              </a:rPr>
              <a:t>A</a:t>
            </a:r>
            <a:r>
              <a:rPr kumimoji="0" sz="2400" b="1" i="0" u="none" strike="noStrike" kern="0" cap="none" spc="-170" normalizeH="0" baseline="0" noProof="0" dirty="0">
                <a:ln>
                  <a:noFill/>
                </a:ln>
                <a:effectLst/>
                <a:uLnTx/>
                <a:uFillTx/>
                <a:latin typeface="Calibri"/>
                <a:cs typeface="Calibri"/>
              </a:rPr>
              <a:t>,</a:t>
            </a:r>
            <a:r>
              <a:rPr kumimoji="0" sz="2400" b="1" i="0" u="none" strike="noStrike" kern="0" cap="none" spc="35" normalizeH="0" baseline="0" noProof="0" dirty="0">
                <a:ln>
                  <a:noFill/>
                </a:ln>
                <a:effectLst/>
                <a:uLnTx/>
                <a:uFillTx/>
                <a:latin typeface="Calibri"/>
                <a:cs typeface="Calibri"/>
              </a:rPr>
              <a:t> </a:t>
            </a:r>
            <a:r>
              <a:rPr kumimoji="0" sz="2400" b="1" i="0" u="none" strike="noStrike" kern="0" cap="none" spc="-20" normalizeH="0" baseline="0" noProof="0" dirty="0">
                <a:ln>
                  <a:noFill/>
                </a:ln>
                <a:effectLst/>
                <a:uLnTx/>
                <a:uFillTx/>
                <a:latin typeface="Calibri"/>
                <a:cs typeface="Calibri"/>
              </a:rPr>
              <a:t>DOE.</a:t>
            </a:r>
            <a:endParaRPr kumimoji="0" sz="2400" b="0" i="0" u="none" strike="noStrike" kern="0" cap="none" spc="0" normalizeH="0" baseline="0" noProof="0" dirty="0">
              <a:ln>
                <a:noFill/>
              </a:ln>
              <a:effectLst/>
              <a:uLnTx/>
              <a:uFillTx/>
              <a:latin typeface="Calibri"/>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64610-D2B0-D944-99E6-6D60D7BA4FA7}"/>
              </a:ext>
            </a:extLst>
          </p:cNvPr>
          <p:cNvSpPr>
            <a:spLocks noGrp="1"/>
          </p:cNvSpPr>
          <p:nvPr>
            <p:ph type="title"/>
          </p:nvPr>
        </p:nvSpPr>
        <p:spPr/>
        <p:txBody>
          <a:bodyPr/>
          <a:lstStyle/>
          <a:p>
            <a:r>
              <a:rPr lang="en-US" dirty="0"/>
              <a:t>Export controls are only about </a:t>
            </a:r>
            <a:br>
              <a:rPr lang="en-US" dirty="0"/>
            </a:br>
            <a:r>
              <a:rPr lang="en-US" dirty="0"/>
              <a:t>international shipments.</a:t>
            </a:r>
          </a:p>
        </p:txBody>
      </p:sp>
      <p:sp>
        <p:nvSpPr>
          <p:cNvPr id="3" name="Text Placeholder 2">
            <a:extLst>
              <a:ext uri="{FF2B5EF4-FFF2-40B4-BE49-F238E27FC236}">
                <a16:creationId xmlns:a16="http://schemas.microsoft.com/office/drawing/2014/main" id="{AA5F9426-A819-AE45-82F3-E4BFB863459F}"/>
              </a:ext>
            </a:extLst>
          </p:cNvPr>
          <p:cNvSpPr>
            <a:spLocks noGrp="1"/>
          </p:cNvSpPr>
          <p:nvPr>
            <p:ph type="body" sz="quarter" idx="16"/>
          </p:nvPr>
        </p:nvSpPr>
        <p:spPr>
          <a:xfrm>
            <a:off x="3919969" y="1627644"/>
            <a:ext cx="4352061" cy="637574"/>
          </a:xfrm>
        </p:spPr>
        <p:txBody>
          <a:bodyPr/>
          <a:lstStyle/>
          <a:p>
            <a:r>
              <a:rPr lang="en-US" sz="3200" dirty="0"/>
              <a:t>Q: Truth or Myth?</a:t>
            </a:r>
          </a:p>
        </p:txBody>
      </p:sp>
    </p:spTree>
    <p:extLst>
      <p:ext uri="{BB962C8B-B14F-4D97-AF65-F5344CB8AC3E}">
        <p14:creationId xmlns:p14="http://schemas.microsoft.com/office/powerpoint/2010/main" val="2075737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629BB-F7D5-0F48-92B8-53B9A5E24E53}"/>
              </a:ext>
            </a:extLst>
          </p:cNvPr>
          <p:cNvSpPr>
            <a:spLocks noGrp="1"/>
          </p:cNvSpPr>
          <p:nvPr>
            <p:ph type="title"/>
          </p:nvPr>
        </p:nvSpPr>
        <p:spPr>
          <a:xfrm>
            <a:off x="781050" y="544420"/>
            <a:ext cx="10629900" cy="1325563"/>
          </a:xfrm>
        </p:spPr>
        <p:txBody>
          <a:bodyPr/>
          <a:lstStyle/>
          <a:p>
            <a:pPr algn="l"/>
            <a:r>
              <a:rPr lang="en-US" sz="4400" dirty="0"/>
              <a:t>Export controls cover a wide range of activities, including but not limited to: </a:t>
            </a:r>
            <a:br>
              <a:rPr lang="en-US" dirty="0"/>
            </a:br>
            <a:br>
              <a:rPr lang="en-US" dirty="0"/>
            </a:br>
            <a:r>
              <a:rPr lang="en-US" sz="2800" dirty="0"/>
              <a:t>•</a:t>
            </a:r>
            <a:r>
              <a:rPr lang="en-US" dirty="0"/>
              <a:t> </a:t>
            </a:r>
            <a:r>
              <a:rPr lang="en-US" sz="2800" dirty="0"/>
              <a:t>Shipping or hand-carrying items abroad</a:t>
            </a:r>
            <a:br>
              <a:rPr lang="en-US" sz="2800" dirty="0"/>
            </a:br>
            <a:r>
              <a:rPr lang="en-US" sz="2800" dirty="0"/>
              <a:t>• Traveling abroad</a:t>
            </a:r>
            <a:br>
              <a:rPr lang="en-US" sz="2800" dirty="0"/>
            </a:br>
            <a:r>
              <a:rPr lang="en-US" sz="2800" dirty="0"/>
              <a:t>• Collaborating with a non-U.S. party within the U.S. or abroad</a:t>
            </a:r>
            <a:br>
              <a:rPr lang="en-US" sz="2800" dirty="0"/>
            </a:br>
            <a:r>
              <a:rPr lang="en-US" sz="2800" dirty="0"/>
              <a:t>• Accessing or developing certain kinds of data, items, or technology</a:t>
            </a:r>
            <a:br>
              <a:rPr lang="en-US" sz="2800" dirty="0"/>
            </a:br>
            <a:r>
              <a:rPr lang="en-US" sz="2800" dirty="0"/>
              <a:t>• Conducting certain kinds of activities that may trigger U.S. sanctions </a:t>
            </a:r>
            <a:br>
              <a:rPr lang="en-US" sz="2800" dirty="0"/>
            </a:br>
            <a:r>
              <a:rPr lang="en-US" sz="2800" dirty="0"/>
              <a:t>   or other U.S. export control laws and regulations based on country,  </a:t>
            </a:r>
            <a:br>
              <a:rPr lang="en-US" sz="2800" dirty="0"/>
            </a:br>
            <a:r>
              <a:rPr lang="en-US" sz="2800" dirty="0"/>
              <a:t>   party, and/or subject matter</a:t>
            </a:r>
          </a:p>
        </p:txBody>
      </p:sp>
      <p:sp>
        <p:nvSpPr>
          <p:cNvPr id="3" name="Text Placeholder 2">
            <a:extLst>
              <a:ext uri="{FF2B5EF4-FFF2-40B4-BE49-F238E27FC236}">
                <a16:creationId xmlns:a16="http://schemas.microsoft.com/office/drawing/2014/main" id="{3CA9207C-CE3C-88FC-2863-D4638DB14C29}"/>
              </a:ext>
            </a:extLst>
          </p:cNvPr>
          <p:cNvSpPr>
            <a:spLocks noGrp="1"/>
          </p:cNvSpPr>
          <p:nvPr>
            <p:ph type="body" sz="quarter" idx="20"/>
          </p:nvPr>
        </p:nvSpPr>
        <p:spPr/>
        <p:txBody>
          <a:bodyPr/>
          <a:lstStyle/>
          <a:p>
            <a:r>
              <a:rPr lang="en-US" sz="4000" dirty="0">
                <a:latin typeface="Obviously Wide Semi"/>
              </a:rPr>
              <a:t>A: Myth</a:t>
            </a:r>
          </a:p>
        </p:txBody>
      </p:sp>
    </p:spTree>
    <p:extLst>
      <p:ext uri="{BB962C8B-B14F-4D97-AF65-F5344CB8AC3E}">
        <p14:creationId xmlns:p14="http://schemas.microsoft.com/office/powerpoint/2010/main" val="3473505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837884-8C2D-D6B0-7411-87128BA479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9FD583-D2C4-FD9B-3C31-5658F8183B67}"/>
              </a:ext>
            </a:extLst>
          </p:cNvPr>
          <p:cNvSpPr>
            <a:spLocks noGrp="1"/>
          </p:cNvSpPr>
          <p:nvPr>
            <p:ph type="title"/>
          </p:nvPr>
        </p:nvSpPr>
        <p:spPr/>
        <p:txBody>
          <a:bodyPr/>
          <a:lstStyle/>
          <a:p>
            <a:r>
              <a:rPr lang="en-US" dirty="0"/>
              <a:t>I can collaborate with any party in the world</a:t>
            </a:r>
            <a:br>
              <a:rPr lang="en-US" dirty="0"/>
            </a:br>
            <a:r>
              <a:rPr lang="en-US" dirty="0"/>
              <a:t>as long as no funds are exchanged.</a:t>
            </a:r>
          </a:p>
        </p:txBody>
      </p:sp>
      <p:sp>
        <p:nvSpPr>
          <p:cNvPr id="3" name="Text Placeholder 2">
            <a:extLst>
              <a:ext uri="{FF2B5EF4-FFF2-40B4-BE49-F238E27FC236}">
                <a16:creationId xmlns:a16="http://schemas.microsoft.com/office/drawing/2014/main" id="{769C5AC1-55D2-ECEF-1867-6C89440407D3}"/>
              </a:ext>
            </a:extLst>
          </p:cNvPr>
          <p:cNvSpPr>
            <a:spLocks noGrp="1"/>
          </p:cNvSpPr>
          <p:nvPr>
            <p:ph type="body" sz="quarter" idx="16"/>
          </p:nvPr>
        </p:nvSpPr>
        <p:spPr>
          <a:xfrm>
            <a:off x="3919969" y="1627644"/>
            <a:ext cx="4352061" cy="637574"/>
          </a:xfrm>
        </p:spPr>
        <p:txBody>
          <a:bodyPr/>
          <a:lstStyle/>
          <a:p>
            <a:r>
              <a:rPr lang="en-US" sz="3200" dirty="0"/>
              <a:t>Q: Truth or Myth?</a:t>
            </a:r>
          </a:p>
        </p:txBody>
      </p:sp>
    </p:spTree>
    <p:extLst>
      <p:ext uri="{BB962C8B-B14F-4D97-AF65-F5344CB8AC3E}">
        <p14:creationId xmlns:p14="http://schemas.microsoft.com/office/powerpoint/2010/main" val="3116737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66C43D-AD31-35AA-1836-43AEF2F23A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C3D986-E7C0-F5D4-9162-1FAFDE6A4486}"/>
              </a:ext>
            </a:extLst>
          </p:cNvPr>
          <p:cNvSpPr>
            <a:spLocks noGrp="1"/>
          </p:cNvSpPr>
          <p:nvPr>
            <p:ph type="title"/>
          </p:nvPr>
        </p:nvSpPr>
        <p:spPr>
          <a:xfrm>
            <a:off x="1212272" y="1674573"/>
            <a:ext cx="9767455" cy="1325563"/>
          </a:xfrm>
        </p:spPr>
        <p:txBody>
          <a:bodyPr/>
          <a:lstStyle/>
          <a:p>
            <a:pPr algn="l"/>
            <a:r>
              <a:rPr lang="en-US" sz="2400" dirty="0"/>
              <a:t>“Each U.S. Government agency with oversight for export controls administers various lists of restricted (or denied) parties. The lists include individuals, organizations, or companies that the federal agency has identified as a party the U.S. may not be able to conduct certain transactions with, such as exporting, investments, or, in some cases, any transaction.</a:t>
            </a:r>
            <a:br>
              <a:rPr lang="en-US" sz="2400" dirty="0"/>
            </a:br>
            <a:br>
              <a:rPr lang="en-US" sz="2400" dirty="0"/>
            </a:br>
            <a:r>
              <a:rPr lang="en-US" sz="2400" dirty="0"/>
              <a:t>The University will not enter into contracts or other agreements, do business with, or engage in any activity with entities on a U.S. government restricted party list without the prior written approval of the Export Control Officer.”</a:t>
            </a:r>
            <a:br>
              <a:rPr lang="en-US" sz="2400" dirty="0"/>
            </a:br>
            <a:br>
              <a:rPr lang="en-US" sz="1600" dirty="0"/>
            </a:br>
            <a:r>
              <a:rPr lang="en-US" sz="1600" dirty="0"/>
              <a:t>https://research.ufl.edu/compliance/research-security/export-controls/restricted-parties.html</a:t>
            </a:r>
          </a:p>
        </p:txBody>
      </p:sp>
      <p:sp>
        <p:nvSpPr>
          <p:cNvPr id="3" name="Text Placeholder 2">
            <a:extLst>
              <a:ext uri="{FF2B5EF4-FFF2-40B4-BE49-F238E27FC236}">
                <a16:creationId xmlns:a16="http://schemas.microsoft.com/office/drawing/2014/main" id="{7DBAFFCD-A71B-7550-E0AB-44B103F7BD3D}"/>
              </a:ext>
            </a:extLst>
          </p:cNvPr>
          <p:cNvSpPr>
            <a:spLocks noGrp="1"/>
          </p:cNvSpPr>
          <p:nvPr>
            <p:ph type="body" sz="quarter" idx="20"/>
          </p:nvPr>
        </p:nvSpPr>
        <p:spPr/>
        <p:txBody>
          <a:bodyPr/>
          <a:lstStyle/>
          <a:p>
            <a:r>
              <a:rPr lang="en-US" dirty="0"/>
              <a:t>A: Myth </a:t>
            </a:r>
          </a:p>
        </p:txBody>
      </p:sp>
      <p:sp>
        <p:nvSpPr>
          <p:cNvPr id="4" name="Title 1">
            <a:extLst>
              <a:ext uri="{FF2B5EF4-FFF2-40B4-BE49-F238E27FC236}">
                <a16:creationId xmlns:a16="http://schemas.microsoft.com/office/drawing/2014/main" id="{66E2FAEC-64AF-85FF-110D-96D1E9D86F8B}"/>
              </a:ext>
            </a:extLst>
          </p:cNvPr>
          <p:cNvSpPr txBox="1">
            <a:spLocks/>
          </p:cNvSpPr>
          <p:nvPr/>
        </p:nvSpPr>
        <p:spPr>
          <a:xfrm>
            <a:off x="1212272" y="873278"/>
            <a:ext cx="9957955" cy="1602589"/>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3600" b="1" i="0" kern="1200">
                <a:solidFill>
                  <a:schemeClr val="bg1"/>
                </a:solidFill>
                <a:latin typeface="Obviously Wide Semi" pitchFamily="82" charset="77"/>
                <a:ea typeface="+mj-ea"/>
                <a:cs typeface="+mj-cs"/>
              </a:defRPr>
            </a:lvl1pPr>
          </a:lstStyle>
          <a:p>
            <a:pPr algn="l"/>
            <a:r>
              <a:rPr lang="en-US" sz="4400" dirty="0"/>
              <a:t>Restricted Parties</a:t>
            </a:r>
          </a:p>
        </p:txBody>
      </p:sp>
    </p:spTree>
    <p:extLst>
      <p:ext uri="{BB962C8B-B14F-4D97-AF65-F5344CB8AC3E}">
        <p14:creationId xmlns:p14="http://schemas.microsoft.com/office/powerpoint/2010/main" val="2636559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817E3D-6745-2C12-4E07-93913CB491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2DE885-B7EC-1E4C-AE69-46E63E38412D}"/>
              </a:ext>
            </a:extLst>
          </p:cNvPr>
          <p:cNvSpPr>
            <a:spLocks noGrp="1"/>
          </p:cNvSpPr>
          <p:nvPr>
            <p:ph type="title"/>
          </p:nvPr>
        </p:nvSpPr>
        <p:spPr>
          <a:xfrm>
            <a:off x="1212273" y="1848812"/>
            <a:ext cx="9767455" cy="1325563"/>
          </a:xfrm>
        </p:spPr>
        <p:txBody>
          <a:bodyPr/>
          <a:lstStyle/>
          <a:p>
            <a:pPr algn="l"/>
            <a:r>
              <a:rPr lang="en-US" sz="2400" dirty="0">
                <a:latin typeface="Obviously Wide Semi"/>
                <a:cs typeface="Times New Roman" panose="02020603050405020304" pitchFamily="18" charset="0"/>
              </a:rPr>
              <a:t>§ 288.860, F.S. defines “Foreign country of concern” as follows:</a:t>
            </a:r>
            <a:br>
              <a:rPr lang="en-US" sz="2400" dirty="0">
                <a:latin typeface="Obviously Wide Semi"/>
                <a:cs typeface="Times New Roman" panose="02020603050405020304" pitchFamily="18" charset="0"/>
              </a:rPr>
            </a:br>
            <a:br>
              <a:rPr lang="en-US" sz="2400" dirty="0">
                <a:latin typeface="Obviously Wide Semi"/>
                <a:cs typeface="Times New Roman" panose="02020603050405020304" pitchFamily="18" charset="0"/>
              </a:rPr>
            </a:br>
            <a:r>
              <a:rPr lang="en-US" sz="2400" dirty="0">
                <a:latin typeface="Obviously Wide Semi"/>
                <a:cs typeface="Times New Roman" panose="02020603050405020304" pitchFamily="18" charset="0"/>
              </a:rPr>
              <a:t>“Foreign country of concern” means the People’s Republic of China, the Russian Federation, the Islamic Republic of Iran, the Democratic People’s Republic of Korea, the Republic of Cuba, the Venezuelan regime of Nicolás Maduro, or the Syrian Arab Republic, including any agency of or any other entity under significant control of such foreign country of concern.</a:t>
            </a:r>
            <a:br>
              <a:rPr lang="en-US" sz="2400" dirty="0">
                <a:latin typeface="Obviously Wide Semi"/>
                <a:cs typeface="Times New Roman" panose="02020603050405020304" pitchFamily="18" charset="0"/>
              </a:rPr>
            </a:br>
            <a:br>
              <a:rPr lang="en-US" sz="2400" dirty="0">
                <a:latin typeface="Obviously Wide Semi"/>
                <a:cs typeface="Times New Roman" panose="02020603050405020304" pitchFamily="18" charset="0"/>
              </a:rPr>
            </a:br>
            <a:br>
              <a:rPr lang="en-US" sz="2400" dirty="0">
                <a:latin typeface="Obviously Wide Semi"/>
                <a:cs typeface="Times New Roman" panose="02020603050405020304" pitchFamily="18" charset="0"/>
              </a:rPr>
            </a:br>
            <a:endParaRPr lang="en-US" sz="2400" dirty="0">
              <a:latin typeface="Obviously Wide Semi"/>
            </a:endParaRPr>
          </a:p>
        </p:txBody>
      </p:sp>
      <p:sp>
        <p:nvSpPr>
          <p:cNvPr id="3" name="Text Placeholder 2">
            <a:extLst>
              <a:ext uri="{FF2B5EF4-FFF2-40B4-BE49-F238E27FC236}">
                <a16:creationId xmlns:a16="http://schemas.microsoft.com/office/drawing/2014/main" id="{F1506E6E-7949-FC5D-CE77-BDC229C84BA3}"/>
              </a:ext>
            </a:extLst>
          </p:cNvPr>
          <p:cNvSpPr>
            <a:spLocks noGrp="1"/>
          </p:cNvSpPr>
          <p:nvPr>
            <p:ph type="body" sz="quarter" idx="20"/>
          </p:nvPr>
        </p:nvSpPr>
        <p:spPr/>
        <p:txBody>
          <a:bodyPr/>
          <a:lstStyle/>
          <a:p>
            <a:r>
              <a:rPr lang="en-US" dirty="0"/>
              <a:t>A: Myth </a:t>
            </a:r>
          </a:p>
        </p:txBody>
      </p:sp>
      <p:sp>
        <p:nvSpPr>
          <p:cNvPr id="4" name="Title 1">
            <a:extLst>
              <a:ext uri="{FF2B5EF4-FFF2-40B4-BE49-F238E27FC236}">
                <a16:creationId xmlns:a16="http://schemas.microsoft.com/office/drawing/2014/main" id="{BEFAED3B-A721-B518-3546-490BC77CA89B}"/>
              </a:ext>
            </a:extLst>
          </p:cNvPr>
          <p:cNvSpPr txBox="1">
            <a:spLocks/>
          </p:cNvSpPr>
          <p:nvPr/>
        </p:nvSpPr>
        <p:spPr>
          <a:xfrm>
            <a:off x="1212273" y="818849"/>
            <a:ext cx="9957955" cy="1602589"/>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3600" b="1" i="0" kern="1200">
                <a:solidFill>
                  <a:schemeClr val="bg1"/>
                </a:solidFill>
                <a:latin typeface="Obviously Wide Semi" pitchFamily="82" charset="77"/>
                <a:ea typeface="+mj-ea"/>
                <a:cs typeface="+mj-cs"/>
              </a:defRPr>
            </a:lvl1pPr>
          </a:lstStyle>
          <a:p>
            <a:pPr algn="l"/>
            <a:r>
              <a:rPr lang="en-US" sz="4400" dirty="0"/>
              <a:t>Florida Statutes</a:t>
            </a:r>
          </a:p>
        </p:txBody>
      </p:sp>
    </p:spTree>
    <p:extLst>
      <p:ext uri="{BB962C8B-B14F-4D97-AF65-F5344CB8AC3E}">
        <p14:creationId xmlns:p14="http://schemas.microsoft.com/office/powerpoint/2010/main" val="4282694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5AD1D7-5EEA-976D-7334-B946129D77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FEA77D-82E1-F69E-A5AC-43517FAB138D}"/>
              </a:ext>
            </a:extLst>
          </p:cNvPr>
          <p:cNvSpPr>
            <a:spLocks noGrp="1"/>
          </p:cNvSpPr>
          <p:nvPr>
            <p:ph type="title"/>
          </p:nvPr>
        </p:nvSpPr>
        <p:spPr>
          <a:xfrm>
            <a:off x="1212273" y="1620143"/>
            <a:ext cx="9767455" cy="1325563"/>
          </a:xfrm>
        </p:spPr>
        <p:txBody>
          <a:bodyPr/>
          <a:lstStyle/>
          <a:p>
            <a:pPr algn="l"/>
            <a:r>
              <a:rPr lang="en-US" sz="2400" dirty="0">
                <a:latin typeface="Obviously Wide Semi"/>
                <a:cs typeface="Times New Roman" panose="02020603050405020304" pitchFamily="18" charset="0"/>
              </a:rPr>
              <a:t>§ 1005.08 Use of state funds for travel to terrorist state.—No state funds made available to a private college or university in this state may be used to implement, organize, direct, coordinate, or administer, or to support the implementation, organization, direction, coordination, or administration of, activities related to, or involving, travel to a terrorist state. For purposes of this section, “terrorist state” is defined as any state, country, or nation designated by the United States Department of State as a state sponsor of terrorism.</a:t>
            </a:r>
            <a:br>
              <a:rPr lang="en-US" sz="2400" dirty="0">
                <a:latin typeface="Obviously Wide Semi"/>
                <a:cs typeface="Times New Roman" panose="02020603050405020304" pitchFamily="18" charset="0"/>
              </a:rPr>
            </a:br>
            <a:br>
              <a:rPr lang="en-US" sz="2400" dirty="0">
                <a:latin typeface="Obviously Wide Semi"/>
                <a:cs typeface="Times New Roman" panose="02020603050405020304" pitchFamily="18" charset="0"/>
              </a:rPr>
            </a:br>
            <a:r>
              <a:rPr lang="en-US" sz="2000" dirty="0">
                <a:latin typeface="Obviously Wide Semi"/>
                <a:cs typeface="Times New Roman" panose="02020603050405020304" pitchFamily="18" charset="0"/>
              </a:rPr>
              <a:t>State Sponsors of Terrorism List: https://www.state.gov/state-sponsors-of-terrorism/</a:t>
            </a:r>
            <a:br>
              <a:rPr lang="en-US" sz="2400" dirty="0">
                <a:latin typeface="Obviously Wide Semi"/>
                <a:cs typeface="Times New Roman" panose="02020603050405020304" pitchFamily="18" charset="0"/>
              </a:rPr>
            </a:br>
            <a:endParaRPr lang="en-US" sz="2400" dirty="0">
              <a:latin typeface="Obviously Wide Semi"/>
            </a:endParaRPr>
          </a:p>
        </p:txBody>
      </p:sp>
      <p:sp>
        <p:nvSpPr>
          <p:cNvPr id="3" name="Text Placeholder 2">
            <a:extLst>
              <a:ext uri="{FF2B5EF4-FFF2-40B4-BE49-F238E27FC236}">
                <a16:creationId xmlns:a16="http://schemas.microsoft.com/office/drawing/2014/main" id="{22E50DA8-2DFB-9DAF-2B13-B39394A2826A}"/>
              </a:ext>
            </a:extLst>
          </p:cNvPr>
          <p:cNvSpPr>
            <a:spLocks noGrp="1"/>
          </p:cNvSpPr>
          <p:nvPr>
            <p:ph type="body" sz="quarter" idx="20"/>
          </p:nvPr>
        </p:nvSpPr>
        <p:spPr/>
        <p:txBody>
          <a:bodyPr/>
          <a:lstStyle/>
          <a:p>
            <a:r>
              <a:rPr lang="en-US" dirty="0"/>
              <a:t>A: Myth </a:t>
            </a:r>
          </a:p>
        </p:txBody>
      </p:sp>
      <p:sp>
        <p:nvSpPr>
          <p:cNvPr id="4" name="Title 1">
            <a:extLst>
              <a:ext uri="{FF2B5EF4-FFF2-40B4-BE49-F238E27FC236}">
                <a16:creationId xmlns:a16="http://schemas.microsoft.com/office/drawing/2014/main" id="{7DF4C1AB-D181-7ABE-44AC-491559115C3D}"/>
              </a:ext>
            </a:extLst>
          </p:cNvPr>
          <p:cNvSpPr txBox="1">
            <a:spLocks/>
          </p:cNvSpPr>
          <p:nvPr/>
        </p:nvSpPr>
        <p:spPr>
          <a:xfrm>
            <a:off x="1212273" y="818849"/>
            <a:ext cx="9957955" cy="1602589"/>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3600" b="1" i="0" kern="1200">
                <a:solidFill>
                  <a:schemeClr val="bg1"/>
                </a:solidFill>
                <a:latin typeface="Obviously Wide Semi" pitchFamily="82" charset="77"/>
                <a:ea typeface="+mj-ea"/>
                <a:cs typeface="+mj-cs"/>
              </a:defRPr>
            </a:lvl1pPr>
          </a:lstStyle>
          <a:p>
            <a:pPr algn="l"/>
            <a:r>
              <a:rPr lang="en-US" sz="4400" dirty="0"/>
              <a:t>Florida Statutes</a:t>
            </a:r>
          </a:p>
        </p:txBody>
      </p:sp>
    </p:spTree>
    <p:extLst>
      <p:ext uri="{BB962C8B-B14F-4D97-AF65-F5344CB8AC3E}">
        <p14:creationId xmlns:p14="http://schemas.microsoft.com/office/powerpoint/2010/main" val="1409964565"/>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HHP PPT Template" id="{FBA14A43-8033-F143-A97B-BF2BDEC66A85}" vid="{BBFFED23-9E8C-1D40-9C3E-423CCE49B469}"/>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HHP PPT Template" id="{FBA14A43-8033-F143-A97B-BF2BDEC66A85}" vid="{2F218F82-A39A-CB4A-9D40-1CEDF754517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Bold Momentum</Template>
  <TotalTime>240</TotalTime>
  <Words>1328</Words>
  <Application>Microsoft Office PowerPoint</Application>
  <PresentationFormat>Widescreen</PresentationFormat>
  <Paragraphs>85</Paragraphs>
  <Slides>18</Slides>
  <Notes>1</Notes>
  <HiddenSlides>0</HiddenSlides>
  <MMClips>0</MMClips>
  <ScaleCrop>false</ScaleCrop>
  <HeadingPairs>
    <vt:vector size="6" baseType="variant">
      <vt:variant>
        <vt:lpstr>Fonts Used</vt:lpstr>
      </vt:variant>
      <vt:variant>
        <vt:i4>19</vt:i4>
      </vt:variant>
      <vt:variant>
        <vt:lpstr>Theme</vt:lpstr>
      </vt:variant>
      <vt:variant>
        <vt:i4>2</vt:i4>
      </vt:variant>
      <vt:variant>
        <vt:lpstr>Slide Titles</vt:lpstr>
      </vt:variant>
      <vt:variant>
        <vt:i4>18</vt:i4>
      </vt:variant>
    </vt:vector>
  </HeadingPairs>
  <TitlesOfParts>
    <vt:vector size="39" baseType="lpstr">
      <vt:lpstr>Arial</vt:lpstr>
      <vt:lpstr>Billion Dreams</vt:lpstr>
      <vt:lpstr>Calibri</vt:lpstr>
      <vt:lpstr>Gentona</vt:lpstr>
      <vt:lpstr>Gentona Bold</vt:lpstr>
      <vt:lpstr>Gentona Book</vt:lpstr>
      <vt:lpstr>Gentona Light</vt:lpstr>
      <vt:lpstr>Gentona Medium</vt:lpstr>
      <vt:lpstr>Gentona Medium Italic</vt:lpstr>
      <vt:lpstr>Gentona SemiBold Italic</vt:lpstr>
      <vt:lpstr>Gentona Thin</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PowerPoint Presentation</vt:lpstr>
      <vt:lpstr>UF Research Integrity, Security &amp; Compliance</vt:lpstr>
      <vt:lpstr>Export Control Compliance</vt:lpstr>
      <vt:lpstr>Export controls are only about  international shipments.</vt:lpstr>
      <vt:lpstr>Export controls cover a wide range of activities, including but not limited to:   • Shipping or hand-carrying items abroad • Traveling abroad • Collaborating with a non-U.S. party within the U.S. or abroad • Accessing or developing certain kinds of data, items, or technology • Conducting certain kinds of activities that may trigger U.S. sanctions     or other U.S. export control laws and regulations based on country,      party, and/or subject matter</vt:lpstr>
      <vt:lpstr>I can collaborate with any party in the world as long as no funds are exchanged.</vt:lpstr>
      <vt:lpstr>“Each U.S. Government agency with oversight for export controls administers various lists of restricted (or denied) parties. The lists include individuals, organizations, or companies that the federal agency has identified as a party the U.S. may not be able to conduct certain transactions with, such as exporting, investments, or, in some cases, any transaction.  The University will not enter into contracts or other agreements, do business with, or engage in any activity with entities on a U.S. government restricted party list without the prior written approval of the Export Control Officer.”  https://research.ufl.edu/compliance/research-security/export-controls/restricted-parties.html</vt:lpstr>
      <vt:lpstr>§ 288.860, F.S. defines “Foreign country of concern” as follows:  “Foreign country of concern” means the People’s Republic of China, the Russian Federation, the Islamic Republic of Iran, the Democratic People’s Republic of Korea, the Republic of Cuba, the Venezuelan regime of Nicolás Maduro, or the Syrian Arab Republic, including any agency of or any other entity under significant control of such foreign country of concern.   </vt:lpstr>
      <vt:lpstr>§ 1005.08 Use of state funds for travel to terrorist state.—No state funds made available to a private college or university in this state may be used to implement, organize, direct, coordinate, or administer, or to support the implementation, organization, direction, coordination, or administration of, activities related to, or involving, travel to a terrorist state. For purposes of this section, “terrorist state” is defined as any state, country, or nation designated by the United States Department of State as a state sponsor of terrorism.  State Sponsors of Terrorism List: https://www.state.gov/state-sponsors-of-terrorism/ </vt:lpstr>
      <vt:lpstr>If I am shipping items abroad that are  commonly used in research, I should still contact UF RISC.</vt:lpstr>
      <vt:lpstr>• Some items commonly used in research may still require a U.S.      export license or license exception to be shipped or taken     abroad.  Export control laws also change from time to time.  • Shipping or hand-carrying items that will be outside the U.S. for        over a year (permanent export) and are over $2,500 in value     may require an Electronic Export Information (EEI) filing with     U.S. Customs and Border Protection (CBP).    </vt:lpstr>
      <vt:lpstr>• Certain exports, even if they are temporary exports or are less     than $2,500 in value, may still require an EEI filing if they are     going to specific countries.  • UF may also be prohibited from transferring items to another     party in another country depending on the country and/or the       planned end use or end user.   </vt:lpstr>
      <vt:lpstr>If my research is considered “fundamental research,” it is likely to be less restricted  under U.S. export control laws</vt:lpstr>
      <vt:lpstr> •    </vt:lpstr>
      <vt:lpstr>     </vt:lpstr>
      <vt:lpstr>Hypotheticals from the audience</vt:lpstr>
      <vt:lpstr>Questions?</vt:lpstr>
      <vt:lpstr>Thank you!  exportcontrol@research.ufl.edu 352-392-9174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Morgan Marvin</dc:creator>
  <cp:lastModifiedBy>Stacy Beck</cp:lastModifiedBy>
  <cp:revision>21</cp:revision>
  <dcterms:created xsi:type="dcterms:W3CDTF">2023-01-05T17:22:56Z</dcterms:created>
  <dcterms:modified xsi:type="dcterms:W3CDTF">2025-03-24T22:36:24Z</dcterms:modified>
</cp:coreProperties>
</file>